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9" r:id="rId6"/>
    <p:sldId id="262" r:id="rId7"/>
    <p:sldId id="263" r:id="rId8"/>
    <p:sldId id="265" r:id="rId9"/>
    <p:sldId id="266" r:id="rId10"/>
    <p:sldId id="267" r:id="rId11"/>
    <p:sldId id="269" r:id="rId12"/>
    <p:sldId id="271" r:id="rId13"/>
    <p:sldId id="272" r:id="rId14"/>
    <p:sldId id="277" r:id="rId15"/>
    <p:sldId id="278" r:id="rId16"/>
    <p:sldId id="276" r:id="rId17"/>
    <p:sldId id="281" r:id="rId18"/>
    <p:sldId id="282" r:id="rId19"/>
    <p:sldId id="287" r:id="rId20"/>
    <p:sldId id="289" r:id="rId21"/>
    <p:sldId id="280" r:id="rId22"/>
    <p:sldId id="296" r:id="rId23"/>
    <p:sldId id="295" r:id="rId24"/>
    <p:sldId id="284" r:id="rId25"/>
    <p:sldId id="273" r:id="rId26"/>
    <p:sldId id="283" r:id="rId27"/>
    <p:sldId id="290" r:id="rId28"/>
    <p:sldId id="293" r:id="rId29"/>
    <p:sldId id="285" r:id="rId30"/>
    <p:sldId id="292" r:id="rId31"/>
    <p:sldId id="291"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574BDDD-E77C-4F65-80AE-A2B49D0566BE}" type="datetimeFigureOut">
              <a:rPr lang="en-US" smtClean="0"/>
              <a:t>8/29/2023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9784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1329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727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47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0737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05550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1879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713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574BDDD-E77C-4F65-80AE-A2B49D0566BE}" type="datetimeFigureOut">
              <a:rPr lang="en-US" smtClean="0"/>
              <a:t>8/29/2023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3897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122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8/29/2023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464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513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2867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8244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2055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1430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1276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4BDDD-E77C-4F65-80AE-A2B49D0566BE}" type="datetimeFigureOut">
              <a:rPr lang="en-US" smtClean="0"/>
              <a:t>8/29/2023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99737063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ishalarkin18.wixsite.com/alisha-larkin-devry"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3476976" y="5456237"/>
            <a:ext cx="5238045" cy="1401763"/>
          </a:xfrm>
        </p:spPr>
        <p:txBody>
          <a:bodyPr>
            <a:normAutofit/>
          </a:bodyPr>
          <a:lstStyle/>
          <a:p>
            <a:pPr algn="ctr"/>
            <a:r>
              <a:rPr lang="en-US" sz="1400" dirty="0">
                <a:latin typeface="Times New Roman" panose="02020603050405020304" pitchFamily="18" charset="0"/>
                <a:cs typeface="Times New Roman" panose="02020603050405020304" pitchFamily="18" charset="0"/>
              </a:rPr>
              <a:t>Larkin, Alisha</a:t>
            </a:r>
          </a:p>
          <a:p>
            <a:pPr algn="ctr"/>
            <a:r>
              <a:rPr lang="en-US" sz="1400" dirty="0">
                <a:latin typeface="Times New Roman" panose="02020603050405020304" pitchFamily="18" charset="0"/>
                <a:cs typeface="Times New Roman" panose="02020603050405020304" pitchFamily="18" charset="0"/>
              </a:rPr>
              <a:t>July 2022</a:t>
            </a:r>
          </a:p>
          <a:p>
            <a:pPr algn="ctr"/>
            <a:endParaRPr lang="en-US" sz="14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r>
              <a:rPr lang="en-US" sz="14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https://alishalarkin18.wixsite.com/alisha-larkin-devry</a:t>
            </a:r>
            <a:r>
              <a:rPr lang="en-US" sz="1400" dirty="0">
                <a:solidFill>
                  <a:srgbClr val="00B0F0"/>
                </a:solidFill>
                <a:latin typeface="Times New Roman" panose="02020603050405020304" pitchFamily="18" charset="0"/>
                <a:cs typeface="Times New Roman" panose="02020603050405020304" pitchFamily="18" charset="0"/>
              </a:rPr>
              <a:t> </a:t>
            </a:r>
          </a:p>
          <a:p>
            <a:endParaRPr lang="en-US" sz="1400" dirty="0">
              <a:solidFill>
                <a:schemeClr val="bg1"/>
              </a:solidFill>
              <a:latin typeface="Times New Roman" panose="02020603050405020304" pitchFamily="18" charset="0"/>
              <a:cs typeface="Times New Roman" panose="02020603050405020304" pitchFamily="18" charset="0"/>
            </a:endParaRPr>
          </a:p>
          <a:p>
            <a:endParaRPr lang="en-US" sz="14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C7752B-ABAB-3406-CC95-15270C93B03E}"/>
              </a:ext>
            </a:extLst>
          </p:cNvPr>
          <p:cNvSpPr/>
          <p:nvPr/>
        </p:nvSpPr>
        <p:spPr>
          <a:xfrm>
            <a:off x="3064933" y="3028890"/>
            <a:ext cx="6062132" cy="400110"/>
          </a:xfrm>
          <a:prstGeom prst="rect">
            <a:avLst/>
          </a:prstGeom>
          <a:noFill/>
        </p:spPr>
        <p:txBody>
          <a:bodyPr wrap="square" lIns="91440" tIns="45720" rIns="91440" bIns="45720">
            <a:spAutoFit/>
          </a:bodyPr>
          <a:lstStyle/>
          <a:p>
            <a:pPr algn="ctr"/>
            <a:r>
              <a:rPr lang="en-US" sz="200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a:schemeClr val="accent1"/>
                  </a:glow>
                  <a:outerShdw dist="38100" algn="ctr" rotWithShape="0">
                    <a:srgbClr val="000000"/>
                  </a:outerShdw>
                  <a:reflection blurRad="101600" stA="67000" endPos="60000" dir="5400000" sy="-90000" algn="bl" rotWithShape="0"/>
                </a:effectLst>
                <a:latin typeface="Times New Roman" panose="02020603050405020304" pitchFamily="18" charset="0"/>
                <a:cs typeface="Times New Roman" panose="02020603050405020304" pitchFamily="18" charset="0"/>
              </a:rPr>
              <a:t>Introduction to Programming</a:t>
            </a:r>
          </a:p>
        </p:txBody>
      </p:sp>
      <p:sp>
        <p:nvSpPr>
          <p:cNvPr id="7" name="Rectangle 6">
            <a:extLst>
              <a:ext uri="{FF2B5EF4-FFF2-40B4-BE49-F238E27FC236}">
                <a16:creationId xmlns:a16="http://schemas.microsoft.com/office/drawing/2014/main" id="{715598DB-9605-10D2-37D8-86EBDAB5D979}"/>
              </a:ext>
            </a:extLst>
          </p:cNvPr>
          <p:cNvSpPr/>
          <p:nvPr/>
        </p:nvSpPr>
        <p:spPr>
          <a:xfrm>
            <a:off x="3872089" y="937301"/>
            <a:ext cx="4447822" cy="1323439"/>
          </a:xfrm>
          <a:prstGeom prst="rect">
            <a:avLst/>
          </a:prstGeom>
          <a:noFill/>
        </p:spPr>
        <p:txBody>
          <a:bodyPr wrap="square" lIns="91440" tIns="45720" rIns="91440" bIns="45720">
            <a:spAutoFit/>
          </a:bodyPr>
          <a:lstStyle/>
          <a:p>
            <a:pPr algn="ctr"/>
            <a:r>
              <a:rPr lang="en-US" sz="4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CEIS110</a:t>
            </a:r>
          </a:p>
          <a:p>
            <a:pPr algn="ct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DeVry University</a:t>
            </a:r>
            <a:endParaRPr lang="en-US" sz="4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297333" y="553154"/>
            <a:ext cx="2865246" cy="1384995"/>
          </a:xfrm>
          <a:prstGeom prst="rect">
            <a:avLst/>
          </a:prstGeom>
          <a:noFill/>
        </p:spPr>
        <p:txBody>
          <a:bodyPr wrap="square" lIns="91440" tIns="45720" rIns="91440" bIns="45720">
            <a:spAutoFit/>
          </a:bodyPr>
          <a:lstStyle/>
          <a:p>
            <a:pPr algn="ctr"/>
            <a:r>
              <a:rPr lang="en-US" sz="28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Query WeatherDb.py Code</a:t>
            </a:r>
            <a:endParaRPr lang="en-US" sz="2800" b="0" cap="none" spc="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58241E-5D6D-9C34-DCB9-F0F584022503}"/>
              </a:ext>
            </a:extLst>
          </p:cNvPr>
          <p:cNvSpPr txBox="1"/>
          <p:nvPr/>
        </p:nvSpPr>
        <p:spPr>
          <a:xfrm>
            <a:off x="7975735" y="2828836"/>
            <a:ext cx="381234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Weather data was collected and inserted into 210 rows of weather data that included timestamp, windspeed, temperature, humidity, and wind directions.</a:t>
            </a:r>
          </a:p>
        </p:txBody>
      </p:sp>
      <p:pic>
        <p:nvPicPr>
          <p:cNvPr id="3" name="Picture 2" descr="A screenshot of a computer&#10;&#10;Description automatically generated with medium confidence">
            <a:extLst>
              <a:ext uri="{FF2B5EF4-FFF2-40B4-BE49-F238E27FC236}">
                <a16:creationId xmlns:a16="http://schemas.microsoft.com/office/drawing/2014/main" id="{DE9FC9A3-F50B-E3F6-6F29-F21E65E54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1" y="367059"/>
            <a:ext cx="6954650" cy="5958509"/>
          </a:xfrm>
          <a:prstGeom prst="rect">
            <a:avLst/>
          </a:prstGeom>
        </p:spPr>
      </p:pic>
    </p:spTree>
    <p:extLst>
      <p:ext uri="{BB962C8B-B14F-4D97-AF65-F5344CB8AC3E}">
        <p14:creationId xmlns:p14="http://schemas.microsoft.com/office/powerpoint/2010/main" val="226635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677333" y="547424"/>
            <a:ext cx="3110349" cy="1384995"/>
          </a:xfrm>
          <a:prstGeom prst="rect">
            <a:avLst/>
          </a:prstGeom>
          <a:noFill/>
        </p:spPr>
        <p:txBody>
          <a:bodyPr wrap="square" lIns="91440" tIns="45720" rIns="91440" bIns="45720">
            <a:spAutoFit/>
          </a:bodyPr>
          <a:lstStyle/>
          <a:p>
            <a:pPr algn="ctr"/>
            <a:r>
              <a:rPr lang="en-US" sz="28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Query WeatherDb.py</a:t>
            </a:r>
          </a:p>
          <a:p>
            <a:pPr algn="ctr"/>
            <a:r>
              <a:rPr lang="en-US" sz="2800" b="0" cap="none" spc="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Python Console</a:t>
            </a:r>
          </a:p>
        </p:txBody>
      </p:sp>
      <p:sp>
        <p:nvSpPr>
          <p:cNvPr id="4" name="TextBox 3">
            <a:extLst>
              <a:ext uri="{FF2B5EF4-FFF2-40B4-BE49-F238E27FC236}">
                <a16:creationId xmlns:a16="http://schemas.microsoft.com/office/drawing/2014/main" id="{30A2EFEF-BAD7-B9EE-C251-CB3E8A8F454D}"/>
              </a:ext>
            </a:extLst>
          </p:cNvPr>
          <p:cNvSpPr txBox="1"/>
          <p:nvPr/>
        </p:nvSpPr>
        <p:spPr>
          <a:xfrm>
            <a:off x="781885" y="2823611"/>
            <a:ext cx="290124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Program code had to run in python which resulted in weather data in the python console. </a:t>
            </a:r>
          </a:p>
        </p:txBody>
      </p:sp>
      <p:pic>
        <p:nvPicPr>
          <p:cNvPr id="5" name="Picture 4" descr="Graphical user interface, text&#10;&#10;Description automatically generated">
            <a:extLst>
              <a:ext uri="{FF2B5EF4-FFF2-40B4-BE49-F238E27FC236}">
                <a16:creationId xmlns:a16="http://schemas.microsoft.com/office/drawing/2014/main" id="{CAD5CE63-114C-D96C-C79D-CCFFF75A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919" y="465666"/>
            <a:ext cx="6758801" cy="5926667"/>
          </a:xfrm>
          <a:prstGeom prst="rect">
            <a:avLst/>
          </a:prstGeom>
        </p:spPr>
      </p:pic>
    </p:spTree>
    <p:extLst>
      <p:ext uri="{BB962C8B-B14F-4D97-AF65-F5344CB8AC3E}">
        <p14:creationId xmlns:p14="http://schemas.microsoft.com/office/powerpoint/2010/main" val="256109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4707466" y="632691"/>
            <a:ext cx="3028624" cy="1384995"/>
          </a:xfrm>
          <a:prstGeom prst="rect">
            <a:avLst/>
          </a:prstGeom>
          <a:noFill/>
        </p:spPr>
        <p:txBody>
          <a:bodyPr wrap="square" lIns="91440" tIns="45720" rIns="91440" bIns="45720">
            <a:spAutoFit/>
          </a:bodyPr>
          <a:lstStyle/>
          <a:p>
            <a:pPr algn="ctr"/>
            <a:r>
              <a:rPr lang="en-US" sz="28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 QUERY</a:t>
            </a:r>
          </a:p>
          <a:p>
            <a:pPr algn="ctr"/>
            <a:r>
              <a:rPr lang="en-US" sz="28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WeatherDb.py</a:t>
            </a:r>
          </a:p>
          <a:p>
            <a:pPr algn="ctr"/>
            <a:r>
              <a:rPr lang="en-US" sz="28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File</a:t>
            </a:r>
            <a:endParaRPr lang="en-US" sz="2800" b="0" cap="none" spc="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0A2EFEF-BAD7-B9EE-C251-CB3E8A8F454D}"/>
              </a:ext>
            </a:extLst>
          </p:cNvPr>
          <p:cNvSpPr txBox="1"/>
          <p:nvPr/>
        </p:nvSpPr>
        <p:spPr>
          <a:xfrm>
            <a:off x="4249317" y="2905780"/>
            <a:ext cx="3944922" cy="523220"/>
          </a:xfrm>
          <a:prstGeom prst="rect">
            <a:avLst/>
          </a:prstGeom>
          <a:noFill/>
        </p:spPr>
        <p:txBody>
          <a:bodyPr wrap="square" rtlCol="0">
            <a:spAutoFit/>
          </a:bodyPr>
          <a:lstStyle/>
          <a:p>
            <a:pPr algn="ctr"/>
            <a:r>
              <a:rPr lang="en-US" sz="1400" dirty="0">
                <a:solidFill>
                  <a:schemeClr val="tx1">
                    <a:lumMod val="95000"/>
                  </a:schemeClr>
                </a:solidFill>
                <a:latin typeface="Times New Roman" panose="02020603050405020304" pitchFamily="18" charset="0"/>
                <a:cs typeface="Times New Roman" panose="02020603050405020304" pitchFamily="18" charset="0"/>
              </a:rPr>
              <a:t>Query WeatherDb.py file was created and saved in </a:t>
            </a:r>
          </a:p>
          <a:p>
            <a:pPr algn="ctr"/>
            <a:r>
              <a:rPr lang="en-US" sz="1400" dirty="0">
                <a:solidFill>
                  <a:schemeClr val="tx1">
                    <a:lumMod val="95000"/>
                  </a:schemeClr>
                </a:solidFill>
                <a:latin typeface="Times New Roman" panose="02020603050405020304" pitchFamily="18" charset="0"/>
                <a:cs typeface="Times New Roman" panose="02020603050405020304" pitchFamily="18" charset="0"/>
              </a:rPr>
              <a:t>CEIS110 class folder</a:t>
            </a:r>
          </a:p>
        </p:txBody>
      </p:sp>
      <p:pic>
        <p:nvPicPr>
          <p:cNvPr id="3" name="Picture 2" descr="Graphical user interface, text, application&#10;&#10;Description automatically generated">
            <a:extLst>
              <a:ext uri="{FF2B5EF4-FFF2-40B4-BE49-F238E27FC236}">
                <a16:creationId xmlns:a16="http://schemas.microsoft.com/office/drawing/2014/main" id="{388143A6-92E6-1556-595F-F6439D4C4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42" y="4065027"/>
            <a:ext cx="10501745" cy="1911927"/>
          </a:xfrm>
          <a:prstGeom prst="rect">
            <a:avLst/>
          </a:prstGeom>
        </p:spPr>
      </p:pic>
    </p:spTree>
    <p:extLst>
      <p:ext uri="{BB962C8B-B14F-4D97-AF65-F5344CB8AC3E}">
        <p14:creationId xmlns:p14="http://schemas.microsoft.com/office/powerpoint/2010/main" val="144072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522304" y="682977"/>
            <a:ext cx="2668943" cy="954107"/>
          </a:xfrm>
          <a:prstGeom prst="rect">
            <a:avLst/>
          </a:prstGeom>
          <a:noFill/>
        </p:spPr>
        <p:txBody>
          <a:bodyPr wrap="square" lIns="91440" tIns="45720" rIns="91440" bIns="45720">
            <a:spAutoFit/>
          </a:bodyPr>
          <a:lstStyle/>
          <a:p>
            <a:pPr algn="ctr"/>
            <a:r>
              <a:rPr lang="en-US" sz="2800" b="0" cap="none" spc="0" dirty="0">
                <a:ln w="0"/>
                <a:solidFill>
                  <a:schemeClr val="tx1">
                    <a:lumMod val="9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ExtractTemp</a:t>
            </a:r>
          </a:p>
          <a:p>
            <a:pPr algn="ctr"/>
            <a:r>
              <a:rPr lang="en-US" sz="2800" b="0" cap="none" spc="0" dirty="0">
                <a:ln w="0"/>
                <a:solidFill>
                  <a:schemeClr val="tx1">
                    <a:lumMod val="9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Humidity.py</a:t>
            </a:r>
          </a:p>
        </p:txBody>
      </p:sp>
      <p:sp>
        <p:nvSpPr>
          <p:cNvPr id="9" name="TextBox 8">
            <a:extLst>
              <a:ext uri="{FF2B5EF4-FFF2-40B4-BE49-F238E27FC236}">
                <a16:creationId xmlns:a16="http://schemas.microsoft.com/office/drawing/2014/main" id="{AA58241E-5D6D-9C34-DCB9-F0F584022503}"/>
              </a:ext>
            </a:extLst>
          </p:cNvPr>
          <p:cNvSpPr txBox="1"/>
          <p:nvPr/>
        </p:nvSpPr>
        <p:spPr>
          <a:xfrm>
            <a:off x="8277982" y="2596594"/>
            <a:ext cx="3439886" cy="892552"/>
          </a:xfrm>
          <a:prstGeom prst="rect">
            <a:avLst/>
          </a:prstGeom>
          <a:noFill/>
        </p:spPr>
        <p:txBody>
          <a:bodyPr wrap="square" rtlCol="0">
            <a:spAutoFit/>
          </a:bodyPr>
          <a:lstStyle/>
          <a:p>
            <a:r>
              <a:rPr lang="en-US" sz="1200" dirty="0">
                <a:solidFill>
                  <a:schemeClr val="tx1">
                    <a:lumMod val="95000"/>
                  </a:schemeClr>
                </a:solidFill>
                <a:latin typeface="Times New Roman" panose="02020603050405020304" pitchFamily="18" charset="0"/>
                <a:cs typeface="Times New Roman" panose="02020603050405020304" pitchFamily="18" charset="0"/>
              </a:rPr>
              <a:t>Extract temperature and humidity data from the weather database was collected and transferred into the CSV file</a:t>
            </a:r>
            <a:r>
              <a:rPr lang="en-US" sz="1100" dirty="0">
                <a:solidFill>
                  <a:schemeClr val="bg1"/>
                </a:solidFill>
                <a:latin typeface="Times New Roman" panose="02020603050405020304" pitchFamily="18" charset="0"/>
                <a:cs typeface="Times New Roman" panose="02020603050405020304" pitchFamily="18" charset="0"/>
              </a:rPr>
              <a:t>. </a:t>
            </a: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31F82EFB-D7BE-39E2-663C-B3C5A59B1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33" y="268036"/>
            <a:ext cx="7022764" cy="6011333"/>
          </a:xfrm>
          <a:prstGeom prst="rect">
            <a:avLst/>
          </a:prstGeom>
        </p:spPr>
      </p:pic>
    </p:spTree>
    <p:extLst>
      <p:ext uri="{BB962C8B-B14F-4D97-AF65-F5344CB8AC3E}">
        <p14:creationId xmlns:p14="http://schemas.microsoft.com/office/powerpoint/2010/main" val="348128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778933" y="672166"/>
            <a:ext cx="3118313" cy="1384995"/>
          </a:xfrm>
          <a:prstGeom prst="rect">
            <a:avLst/>
          </a:prstGeom>
          <a:noFill/>
        </p:spPr>
        <p:txBody>
          <a:bodyPr wrap="square" lIns="91440" tIns="45720" rIns="91440" bIns="45720">
            <a:spAutoFit/>
          </a:bodyPr>
          <a:lstStyle/>
          <a:p>
            <a:pPr algn="ctr"/>
            <a:r>
              <a:rPr lang="en-US" sz="280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ExtractTemp Humidity.py</a:t>
            </a:r>
          </a:p>
          <a:p>
            <a:pPr algn="ctr"/>
            <a:r>
              <a:rPr lang="en-US" sz="2800" b="0" cap="none" spc="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Python Console</a:t>
            </a:r>
          </a:p>
        </p:txBody>
      </p:sp>
      <p:sp>
        <p:nvSpPr>
          <p:cNvPr id="4" name="TextBox 3">
            <a:extLst>
              <a:ext uri="{FF2B5EF4-FFF2-40B4-BE49-F238E27FC236}">
                <a16:creationId xmlns:a16="http://schemas.microsoft.com/office/drawing/2014/main" id="{30A2EFEF-BAD7-B9EE-C251-CB3E8A8F454D}"/>
              </a:ext>
            </a:extLst>
          </p:cNvPr>
          <p:cNvSpPr txBox="1"/>
          <p:nvPr/>
        </p:nvSpPr>
        <p:spPr>
          <a:xfrm>
            <a:off x="461828" y="2878036"/>
            <a:ext cx="3912618" cy="830997"/>
          </a:xfrm>
          <a:prstGeom prst="rect">
            <a:avLst/>
          </a:prstGeom>
          <a:noFill/>
        </p:spPr>
        <p:txBody>
          <a:bodyPr wrap="square" rtlCol="0">
            <a:spAutoFit/>
          </a:bodyPr>
          <a:lstStyle/>
          <a:p>
            <a:r>
              <a:rPr lang="en-US" sz="1200" dirty="0">
                <a:solidFill>
                  <a:schemeClr val="tx1">
                    <a:lumMod val="95000"/>
                  </a:schemeClr>
                </a:solidFill>
                <a:latin typeface="Times New Roman" panose="02020603050405020304" pitchFamily="18" charset="0"/>
                <a:cs typeface="Times New Roman" panose="02020603050405020304" pitchFamily="18" charset="0"/>
              </a:rPr>
              <a:t>Extract Temperature Humidity program code was input into python and data was made available on the python console confirming that the formatdata.csv and formatdata2.csv files were created into the CEIS110 class folder.</a:t>
            </a:r>
          </a:p>
        </p:txBody>
      </p:sp>
      <p:pic>
        <p:nvPicPr>
          <p:cNvPr id="7" name="Picture 6" descr="Graphical user interface, text&#10;&#10;Description automatically generated">
            <a:extLst>
              <a:ext uri="{FF2B5EF4-FFF2-40B4-BE49-F238E27FC236}">
                <a16:creationId xmlns:a16="http://schemas.microsoft.com/office/drawing/2014/main" id="{4FAEF737-CFF9-1908-0C38-981E94E07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645" y="397362"/>
            <a:ext cx="6886222" cy="6063276"/>
          </a:xfrm>
          <a:prstGeom prst="rect">
            <a:avLst/>
          </a:prstGeom>
        </p:spPr>
      </p:pic>
    </p:spTree>
    <p:extLst>
      <p:ext uri="{BB962C8B-B14F-4D97-AF65-F5344CB8AC3E}">
        <p14:creationId xmlns:p14="http://schemas.microsoft.com/office/powerpoint/2010/main" val="56883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4989688" y="640589"/>
            <a:ext cx="2461957" cy="1508105"/>
          </a:xfrm>
          <a:prstGeom prst="rect">
            <a:avLst/>
          </a:prstGeom>
          <a:noFill/>
        </p:spPr>
        <p:txBody>
          <a:bodyPr wrap="square" lIns="91440" tIns="45720" rIns="91440" bIns="45720">
            <a:spAutoFit/>
          </a:bodyPr>
          <a:lstStyle/>
          <a:p>
            <a:pPr algn="ctr"/>
            <a:r>
              <a:rPr lang="en-US" sz="3600" dirty="0">
                <a:ln w="0"/>
                <a:solidFill>
                  <a:schemeClr val="accent6">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 </a:t>
            </a:r>
            <a:r>
              <a:rPr lang="en-US" sz="280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ExtractTemp</a:t>
            </a:r>
          </a:p>
          <a:p>
            <a:pPr algn="ctr"/>
            <a:r>
              <a:rPr lang="en-US" sz="280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Humidity.py</a:t>
            </a:r>
          </a:p>
          <a:p>
            <a:pPr algn="ctr"/>
            <a:r>
              <a:rPr lang="en-US" sz="280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File</a:t>
            </a:r>
            <a:endParaRPr lang="en-US" sz="2800" b="0" cap="none" spc="0" dirty="0">
              <a:ln w="0"/>
              <a:solidFill>
                <a:schemeClr val="accent4">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0A2EFEF-BAD7-B9EE-C251-CB3E8A8F454D}"/>
              </a:ext>
            </a:extLst>
          </p:cNvPr>
          <p:cNvSpPr txBox="1"/>
          <p:nvPr/>
        </p:nvSpPr>
        <p:spPr>
          <a:xfrm>
            <a:off x="4423184" y="2683139"/>
            <a:ext cx="3944922"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ExtractTemp Humidity.py file was created and saved in </a:t>
            </a:r>
          </a:p>
          <a:p>
            <a:pPr algn="ctr"/>
            <a:r>
              <a:rPr lang="en-US" sz="1200" dirty="0">
                <a:latin typeface="Times New Roman" panose="02020603050405020304" pitchFamily="18" charset="0"/>
                <a:cs typeface="Times New Roman" panose="02020603050405020304" pitchFamily="18" charset="0"/>
              </a:rPr>
              <a:t>CEIS110 class folder</a:t>
            </a:r>
          </a:p>
        </p:txBody>
      </p:sp>
      <p:pic>
        <p:nvPicPr>
          <p:cNvPr id="7" name="Picture 6" descr="Graphical user interface, application&#10;&#10;Description automatically generated">
            <a:extLst>
              <a:ext uri="{FF2B5EF4-FFF2-40B4-BE49-F238E27FC236}">
                <a16:creationId xmlns:a16="http://schemas.microsoft.com/office/drawing/2014/main" id="{AD31BBC4-454F-6A59-07A9-7E5E9AB54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15" y="3856864"/>
            <a:ext cx="11040970" cy="2261163"/>
          </a:xfrm>
          <a:prstGeom prst="rect">
            <a:avLst/>
          </a:prstGeom>
        </p:spPr>
      </p:pic>
    </p:spTree>
    <p:extLst>
      <p:ext uri="{BB962C8B-B14F-4D97-AF65-F5344CB8AC3E}">
        <p14:creationId xmlns:p14="http://schemas.microsoft.com/office/powerpoint/2010/main" val="349876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687214" y="465025"/>
            <a:ext cx="3164217" cy="954107"/>
          </a:xfrm>
          <a:prstGeom prst="rect">
            <a:avLst/>
          </a:prstGeom>
          <a:noFill/>
        </p:spPr>
        <p:txBody>
          <a:bodyPr wrap="square" lIns="91440" tIns="45720" rIns="91440" bIns="45720">
            <a:spAutoFit/>
          </a:bodyPr>
          <a:lstStyle/>
          <a:p>
            <a:pPr algn="ctr"/>
            <a:r>
              <a:rPr lang="en-US" sz="2800" b="1" dirty="0">
                <a:ln w="0"/>
                <a:solidFill>
                  <a:schemeClr val="accent1">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 Excel formatdata.csv </a:t>
            </a:r>
            <a:endParaRPr lang="en-US" sz="2800" b="1" cap="none" spc="0" dirty="0">
              <a:ln w="0"/>
              <a:solidFill>
                <a:schemeClr val="accent1">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pic>
        <p:nvPicPr>
          <p:cNvPr id="3" name="Picture 2" descr="Graphical user interface, application, Excel, PowerPoint&#10;&#10;Description automatically generated">
            <a:extLst>
              <a:ext uri="{FF2B5EF4-FFF2-40B4-BE49-F238E27FC236}">
                <a16:creationId xmlns:a16="http://schemas.microsoft.com/office/drawing/2014/main" id="{50A72D73-322C-E141-7BDB-E2D06C2ED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650" y="418779"/>
            <a:ext cx="6728772" cy="5890100"/>
          </a:xfrm>
          <a:prstGeom prst="rect">
            <a:avLst/>
          </a:prstGeom>
        </p:spPr>
      </p:pic>
      <p:sp>
        <p:nvSpPr>
          <p:cNvPr id="5" name="TextBox 4">
            <a:extLst>
              <a:ext uri="{FF2B5EF4-FFF2-40B4-BE49-F238E27FC236}">
                <a16:creationId xmlns:a16="http://schemas.microsoft.com/office/drawing/2014/main" id="{2B540F36-C933-1B7B-16DB-1EFAECE3F803}"/>
              </a:ext>
            </a:extLst>
          </p:cNvPr>
          <p:cNvSpPr txBox="1"/>
          <p:nvPr/>
        </p:nvSpPr>
        <p:spPr>
          <a:xfrm>
            <a:off x="530578" y="2244437"/>
            <a:ext cx="347749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Celsius, Fahrenheit, and Humidity weather data created in excel saved as formatdata.csv. Within the excel file is a chart representing comparison of temperature and humidity from the weather database.</a:t>
            </a:r>
          </a:p>
        </p:txBody>
      </p:sp>
    </p:spTree>
    <p:extLst>
      <p:ext uri="{BB962C8B-B14F-4D97-AF65-F5344CB8AC3E}">
        <p14:creationId xmlns:p14="http://schemas.microsoft.com/office/powerpoint/2010/main" val="177122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7793940" y="782083"/>
            <a:ext cx="3477490" cy="954107"/>
          </a:xfrm>
          <a:prstGeom prst="rect">
            <a:avLst/>
          </a:prstGeom>
          <a:noFill/>
        </p:spPr>
        <p:txBody>
          <a:bodyPr wrap="square" lIns="91440" tIns="45720" rIns="91440" bIns="45720">
            <a:spAutoFit/>
          </a:bodyPr>
          <a:lstStyle/>
          <a:p>
            <a:pPr algn="ctr"/>
            <a:r>
              <a:rPr lang="en-US" sz="2800" b="1" dirty="0">
                <a:ln w="0"/>
                <a:solidFill>
                  <a:schemeClr val="accent1">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 Excel formatdata2.csv </a:t>
            </a:r>
            <a:endParaRPr lang="en-US" sz="2800" b="1" cap="none" spc="0" dirty="0">
              <a:ln w="0"/>
              <a:solidFill>
                <a:schemeClr val="accent1">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B540F36-C933-1B7B-16DB-1EFAECE3F803}"/>
              </a:ext>
            </a:extLst>
          </p:cNvPr>
          <p:cNvSpPr txBox="1"/>
          <p:nvPr/>
        </p:nvSpPr>
        <p:spPr>
          <a:xfrm>
            <a:off x="7951985" y="2659559"/>
            <a:ext cx="347749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Celsius, Fahrenheit, and Humidity weather data created in excel saved as formatdata2.csv. Within the excel file is a chart representing comparison of temperature and humidity from the weather database.</a:t>
            </a:r>
          </a:p>
        </p:txBody>
      </p:sp>
      <p:pic>
        <p:nvPicPr>
          <p:cNvPr id="4" name="Picture 3" descr="Graphical user interface, application&#10;&#10;Description automatically generated">
            <a:extLst>
              <a:ext uri="{FF2B5EF4-FFF2-40B4-BE49-F238E27FC236}">
                <a16:creationId xmlns:a16="http://schemas.microsoft.com/office/drawing/2014/main" id="{1F206EAA-B239-C666-057F-C7439E867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90" y="428978"/>
            <a:ext cx="6158196" cy="5836356"/>
          </a:xfrm>
          <a:prstGeom prst="rect">
            <a:avLst/>
          </a:prstGeom>
        </p:spPr>
      </p:pic>
    </p:spTree>
    <p:extLst>
      <p:ext uri="{BB962C8B-B14F-4D97-AF65-F5344CB8AC3E}">
        <p14:creationId xmlns:p14="http://schemas.microsoft.com/office/powerpoint/2010/main" val="68098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FA5D33A-7494-5159-0E2E-CBE31820B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08638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5DEA1582-7DDF-3F25-7230-131BF9BF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889" y="1386320"/>
            <a:ext cx="9282545" cy="5221432"/>
          </a:xfrm>
          <a:prstGeom prst="rect">
            <a:avLst/>
          </a:prstGeom>
        </p:spPr>
      </p:pic>
    </p:spTree>
    <p:extLst>
      <p:ext uri="{BB962C8B-B14F-4D97-AF65-F5344CB8AC3E}">
        <p14:creationId xmlns:p14="http://schemas.microsoft.com/office/powerpoint/2010/main" val="88215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2262910" y="708748"/>
            <a:ext cx="7382932" cy="461665"/>
          </a:xfrm>
          <a:prstGeom prst="rect">
            <a:avLst/>
          </a:prstGeom>
          <a:noFill/>
        </p:spPr>
        <p:txBody>
          <a:bodyPr wrap="square" lIns="91440" tIns="45720" rIns="91440" bIns="45720">
            <a:spAutoFit/>
          </a:bodyPr>
          <a:lstStyle/>
          <a:p>
            <a:pPr algn="ctr"/>
            <a:r>
              <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Introduction</a:t>
            </a:r>
            <a:endParaRPr 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572E51F-D32E-BAAF-7954-FE1302465142}"/>
              </a:ext>
            </a:extLst>
          </p:cNvPr>
          <p:cNvSpPr txBox="1"/>
          <p:nvPr/>
        </p:nvSpPr>
        <p:spPr>
          <a:xfrm flipH="1">
            <a:off x="1694540" y="1771692"/>
            <a:ext cx="8802919" cy="3693319"/>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CEIS110 – Introduction to Programming</a:t>
            </a:r>
            <a:r>
              <a:rPr lang="en-US" sz="1200" dirty="0">
                <a:latin typeface="Times New Roman" panose="02020603050405020304" pitchFamily="18" charset="0"/>
                <a:cs typeface="Times New Roman" panose="02020603050405020304" pitchFamily="18" charset="0"/>
              </a:rPr>
              <a:t>, students learned about the software development process, coding in python, manipulating data and creating graphical modulars from the weather database.</a:t>
            </a:r>
          </a:p>
          <a:p>
            <a:pPr algn="just"/>
            <a:endParaRPr lang="en-US"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Learning objectives for CEIS110 includes:</a:t>
            </a:r>
          </a:p>
          <a:p>
            <a:pPr marL="171450" indent="-171450"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Design, code, and test a working program</a:t>
            </a:r>
          </a:p>
          <a:p>
            <a:pPr marL="171450" indent="-171450"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Analyze data from a test or experiment</a:t>
            </a:r>
          </a:p>
          <a:p>
            <a:pPr marL="171450" indent="-171450"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Describe an output of a programming problem</a:t>
            </a:r>
          </a:p>
          <a:p>
            <a:pPr algn="just"/>
            <a:endParaRPr lang="en-US" sz="1200" dirty="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algn="just"/>
            <a:endParaRPr lang="en-US" sz="1200" b="1"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CEIS110</a:t>
            </a:r>
            <a:r>
              <a:rPr lang="en-US" sz="1200" dirty="0">
                <a:latin typeface="Times New Roman" panose="02020603050405020304" pitchFamily="18" charset="0"/>
                <a:cs typeface="Times New Roman" panose="02020603050405020304" pitchFamily="18" charset="0"/>
              </a:rPr>
              <a:t> introduces Zybooks, where students can read and achieve advancement in python by studying about sequences and lists, controlled repetition structures, error handling, debugging and making decisions on python.</a:t>
            </a:r>
          </a:p>
          <a:p>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266672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452448" y="593694"/>
            <a:ext cx="2004510" cy="1200329"/>
          </a:xfrm>
          <a:prstGeom prst="rect">
            <a:avLst/>
          </a:prstGeom>
          <a:noFill/>
        </p:spPr>
        <p:txBody>
          <a:bodyPr wrap="square" lIns="91440" tIns="45720" rIns="91440" bIns="45720">
            <a:spAutoFit/>
          </a:bodyPr>
          <a:lstStyle/>
          <a:p>
            <a:pPr algn="ctr"/>
            <a:r>
              <a:rPr lang="en-US" sz="360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Period 2</a:t>
            </a:r>
            <a:endParaRPr lang="en-US" sz="3600" b="0" cap="none" spc="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a:p>
            <a:pPr algn="ctr"/>
            <a:r>
              <a:rPr lang="en-US" sz="360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Box Plot</a:t>
            </a:r>
            <a:endParaRPr lang="en-US" sz="3600" b="0" cap="none" spc="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58241E-5D6D-9C34-DCB9-F0F584022503}"/>
              </a:ext>
            </a:extLst>
          </p:cNvPr>
          <p:cNvSpPr txBox="1"/>
          <p:nvPr/>
        </p:nvSpPr>
        <p:spPr>
          <a:xfrm>
            <a:off x="8146473" y="2490378"/>
            <a:ext cx="404552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Box plot graph was created with the use of </a:t>
            </a:r>
          </a:p>
          <a:p>
            <a:r>
              <a:rPr lang="en-US" sz="1200" dirty="0">
                <a:latin typeface="Times New Roman" panose="02020603050405020304" pitchFamily="18" charset="0"/>
                <a:cs typeface="Times New Roman" panose="02020603050405020304" pitchFamily="18" charset="0"/>
              </a:rPr>
              <a:t>Formatdata.csv and Formatdata2.csv files</a:t>
            </a:r>
            <a:r>
              <a:rPr lang="en-US" sz="1200" dirty="0">
                <a:solidFill>
                  <a:schemeClr val="bg1"/>
                </a:solidFill>
                <a:latin typeface="Times New Roman" panose="02020603050405020304" pitchFamily="18" charset="0"/>
                <a:cs typeface="Times New Roman" panose="02020603050405020304" pitchFamily="18" charset="0"/>
              </a:rPr>
              <a:t>.</a:t>
            </a:r>
          </a:p>
        </p:txBody>
      </p:sp>
      <p:pic>
        <p:nvPicPr>
          <p:cNvPr id="3" name="Picture 2" descr="A screenshot of a computer&#10;&#10;Description automatically generated with medium confidence">
            <a:extLst>
              <a:ext uri="{FF2B5EF4-FFF2-40B4-BE49-F238E27FC236}">
                <a16:creationId xmlns:a16="http://schemas.microsoft.com/office/drawing/2014/main" id="{B6B2C238-BE34-3072-B17F-BA6A8E33F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0" y="435090"/>
            <a:ext cx="6981150" cy="5987819"/>
          </a:xfrm>
          <a:prstGeom prst="rect">
            <a:avLst/>
          </a:prstGeom>
        </p:spPr>
      </p:pic>
    </p:spTree>
    <p:extLst>
      <p:ext uri="{BB962C8B-B14F-4D97-AF65-F5344CB8AC3E}">
        <p14:creationId xmlns:p14="http://schemas.microsoft.com/office/powerpoint/2010/main" val="138034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957315" y="731718"/>
            <a:ext cx="2134673" cy="1200329"/>
          </a:xfrm>
          <a:prstGeom prst="rect">
            <a:avLst/>
          </a:prstGeom>
          <a:noFill/>
        </p:spPr>
        <p:txBody>
          <a:bodyPr wrap="square" lIns="91440" tIns="45720" rIns="91440" bIns="45720">
            <a:spAutoFit/>
          </a:bodyPr>
          <a:lstStyle/>
          <a:p>
            <a:pPr algn="ctr"/>
            <a:r>
              <a:rPr lang="en-US" sz="3600" b="0" cap="none" spc="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Celsius</a:t>
            </a:r>
          </a:p>
          <a:p>
            <a:pPr algn="ctr"/>
            <a:r>
              <a:rPr lang="en-US" sz="3600" b="0" cap="none" spc="0" dirty="0">
                <a:ln w="0"/>
                <a:solidFill>
                  <a:schemeClr val="accent5">
                    <a:lumMod val="60000"/>
                    <a:lumOff val="4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Plot</a:t>
            </a:r>
          </a:p>
        </p:txBody>
      </p:sp>
      <p:sp>
        <p:nvSpPr>
          <p:cNvPr id="9" name="TextBox 8">
            <a:extLst>
              <a:ext uri="{FF2B5EF4-FFF2-40B4-BE49-F238E27FC236}">
                <a16:creationId xmlns:a16="http://schemas.microsoft.com/office/drawing/2014/main" id="{AA58241E-5D6D-9C34-DCB9-F0F584022503}"/>
              </a:ext>
            </a:extLst>
          </p:cNvPr>
          <p:cNvSpPr txBox="1"/>
          <p:nvPr/>
        </p:nvSpPr>
        <p:spPr>
          <a:xfrm>
            <a:off x="447003" y="2390699"/>
            <a:ext cx="315529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Celsius plot graph was created with the use of Formatdata.csv and Formatdata2.csv files.</a:t>
            </a:r>
          </a:p>
        </p:txBody>
      </p:sp>
      <p:pic>
        <p:nvPicPr>
          <p:cNvPr id="4" name="Picture 3" descr="A screenshot of a computer&#10;&#10;Description automatically generated with medium confidence">
            <a:extLst>
              <a:ext uri="{FF2B5EF4-FFF2-40B4-BE49-F238E27FC236}">
                <a16:creationId xmlns:a16="http://schemas.microsoft.com/office/drawing/2014/main" id="{A122E320-2A05-2225-DC6E-8FA9B3799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690" y="506314"/>
            <a:ext cx="6937470" cy="5845372"/>
          </a:xfrm>
          <a:prstGeom prst="rect">
            <a:avLst/>
          </a:prstGeom>
        </p:spPr>
      </p:pic>
    </p:spTree>
    <p:extLst>
      <p:ext uri="{BB962C8B-B14F-4D97-AF65-F5344CB8AC3E}">
        <p14:creationId xmlns:p14="http://schemas.microsoft.com/office/powerpoint/2010/main" val="4849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790222" y="598312"/>
            <a:ext cx="2920268" cy="1384995"/>
          </a:xfrm>
          <a:prstGeom prst="rect">
            <a:avLst/>
          </a:prstGeom>
          <a:noFill/>
        </p:spPr>
        <p:txBody>
          <a:bodyPr wrap="square" lIns="91440" tIns="45720" rIns="91440" bIns="45720">
            <a:spAutoFit/>
          </a:bodyPr>
          <a:lstStyle/>
          <a:p>
            <a:pPr algn="ctr"/>
            <a:r>
              <a:rPr lang="en-US" sz="2800" b="0" cap="none" spc="0" dirty="0">
                <a:ln w="0"/>
                <a:solidFill>
                  <a:schemeClr val="tx1">
                    <a:lumMod val="9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Histogram</a:t>
            </a:r>
          </a:p>
          <a:p>
            <a:pPr algn="ctr"/>
            <a:r>
              <a:rPr lang="en-US" sz="2800" dirty="0">
                <a:ln w="0"/>
                <a:solidFill>
                  <a:schemeClr val="tx1">
                    <a:lumMod val="9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Of</a:t>
            </a:r>
          </a:p>
          <a:p>
            <a:pPr algn="ctr"/>
            <a:r>
              <a:rPr lang="en-US" sz="2800" b="0" cap="none" spc="0" dirty="0">
                <a:ln w="0"/>
                <a:solidFill>
                  <a:schemeClr val="tx1">
                    <a:lumMod val="9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Humidity Plot</a:t>
            </a:r>
          </a:p>
        </p:txBody>
      </p:sp>
      <p:sp>
        <p:nvSpPr>
          <p:cNvPr id="4" name="TextBox 3">
            <a:extLst>
              <a:ext uri="{FF2B5EF4-FFF2-40B4-BE49-F238E27FC236}">
                <a16:creationId xmlns:a16="http://schemas.microsoft.com/office/drawing/2014/main" id="{30A2EFEF-BAD7-B9EE-C251-CB3E8A8F454D}"/>
              </a:ext>
            </a:extLst>
          </p:cNvPr>
          <p:cNvSpPr txBox="1"/>
          <p:nvPr/>
        </p:nvSpPr>
        <p:spPr>
          <a:xfrm>
            <a:off x="396416" y="2798001"/>
            <a:ext cx="3978814" cy="461665"/>
          </a:xfrm>
          <a:prstGeom prst="rect">
            <a:avLst/>
          </a:prstGeom>
          <a:noFill/>
        </p:spPr>
        <p:txBody>
          <a:bodyPr wrap="square" rtlCol="0">
            <a:spAutoFit/>
          </a:bodyPr>
          <a:lstStyle/>
          <a:p>
            <a:r>
              <a:rPr lang="en-US" sz="1200" dirty="0">
                <a:solidFill>
                  <a:schemeClr val="tx1">
                    <a:lumMod val="95000"/>
                  </a:schemeClr>
                </a:solidFill>
                <a:latin typeface="Times New Roman" panose="02020603050405020304" pitchFamily="18" charset="0"/>
                <a:cs typeface="Times New Roman" panose="02020603050405020304" pitchFamily="18" charset="0"/>
              </a:rPr>
              <a:t>Histogram of Humidity plot graph was created with the use of Formatdata.csv and Formatdata2.csv files.</a:t>
            </a:r>
          </a:p>
        </p:txBody>
      </p:sp>
      <p:pic>
        <p:nvPicPr>
          <p:cNvPr id="10" name="Picture 9" descr="A screenshot of a computer&#10;&#10;Description automatically generated with medium confidence">
            <a:extLst>
              <a:ext uri="{FF2B5EF4-FFF2-40B4-BE49-F238E27FC236}">
                <a16:creationId xmlns:a16="http://schemas.microsoft.com/office/drawing/2014/main" id="{D73ECE3C-92EA-4AE5-AD12-5E9BA377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673" y="322482"/>
            <a:ext cx="6803102" cy="5874367"/>
          </a:xfrm>
          <a:prstGeom prst="rect">
            <a:avLst/>
          </a:prstGeom>
        </p:spPr>
      </p:pic>
    </p:spTree>
    <p:extLst>
      <p:ext uri="{BB962C8B-B14F-4D97-AF65-F5344CB8AC3E}">
        <p14:creationId xmlns:p14="http://schemas.microsoft.com/office/powerpoint/2010/main" val="67660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80533" y="816988"/>
            <a:ext cx="2538960" cy="646331"/>
          </a:xfrm>
          <a:prstGeom prst="rect">
            <a:avLst/>
          </a:prstGeom>
          <a:noFill/>
        </p:spPr>
        <p:txBody>
          <a:bodyPr wrap="square" lIns="91440" tIns="45720" rIns="91440" bIns="45720">
            <a:spAutoFit/>
          </a:bodyPr>
          <a:lstStyle/>
          <a:p>
            <a:pPr algn="ctr"/>
            <a:r>
              <a:rPr lang="en-US" sz="3600" b="0" cap="none" spc="0" dirty="0">
                <a:ln w="0"/>
                <a:solidFill>
                  <a:schemeClr val="tx2">
                    <a:lumMod val="20000"/>
                    <a:lumOff val="8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Scatter Plot</a:t>
            </a:r>
          </a:p>
        </p:txBody>
      </p:sp>
      <p:pic>
        <p:nvPicPr>
          <p:cNvPr id="3" name="Picture 2" descr="A screenshot of a computer&#10;&#10;Description automatically generated with medium confidence">
            <a:extLst>
              <a:ext uri="{FF2B5EF4-FFF2-40B4-BE49-F238E27FC236}">
                <a16:creationId xmlns:a16="http://schemas.microsoft.com/office/drawing/2014/main" id="{E6D8F365-E4C3-B6B7-851A-DA9483115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439" y="395110"/>
            <a:ext cx="6757630" cy="5650089"/>
          </a:xfrm>
          <a:prstGeom prst="rect">
            <a:avLst/>
          </a:prstGeom>
        </p:spPr>
      </p:pic>
      <p:sp>
        <p:nvSpPr>
          <p:cNvPr id="5" name="TextBox 4">
            <a:extLst>
              <a:ext uri="{FF2B5EF4-FFF2-40B4-BE49-F238E27FC236}">
                <a16:creationId xmlns:a16="http://schemas.microsoft.com/office/drawing/2014/main" id="{681EFC07-CFF0-EA39-F0D2-0D5EC22AA926}"/>
              </a:ext>
            </a:extLst>
          </p:cNvPr>
          <p:cNvSpPr txBox="1"/>
          <p:nvPr/>
        </p:nvSpPr>
        <p:spPr>
          <a:xfrm>
            <a:off x="716931" y="2404276"/>
            <a:ext cx="3131127" cy="461665"/>
          </a:xfrm>
          <a:prstGeom prst="rect">
            <a:avLst/>
          </a:prstGeom>
          <a:noFill/>
        </p:spPr>
        <p:txBody>
          <a:bodyPr wrap="square" rtlCol="0">
            <a:spAutoFit/>
          </a:bodyPr>
          <a:lstStyle/>
          <a:p>
            <a:r>
              <a:rPr lang="en-US" sz="1200" dirty="0">
                <a:solidFill>
                  <a:schemeClr val="tx1">
                    <a:lumMod val="95000"/>
                  </a:schemeClr>
                </a:solidFill>
                <a:latin typeface="Times New Roman" panose="02020603050405020304" pitchFamily="18" charset="0"/>
                <a:cs typeface="Times New Roman" panose="02020603050405020304" pitchFamily="18" charset="0"/>
              </a:rPr>
              <a:t>Scatter plot graph was created with the use of Formatdata.csv and Formatdata2.csv files.</a:t>
            </a:r>
          </a:p>
        </p:txBody>
      </p:sp>
    </p:spTree>
    <p:extLst>
      <p:ext uri="{BB962C8B-B14F-4D97-AF65-F5344CB8AC3E}">
        <p14:creationId xmlns:p14="http://schemas.microsoft.com/office/powerpoint/2010/main" val="348081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1771728" y="664073"/>
            <a:ext cx="8331828" cy="461665"/>
          </a:xfrm>
          <a:prstGeom prst="rect">
            <a:avLst/>
          </a:prstGeom>
          <a:noFill/>
        </p:spPr>
        <p:txBody>
          <a:bodyPr wrap="square" lIns="91440" tIns="45720" rIns="91440" bIns="45720">
            <a:spAutoFit/>
          </a:bodyPr>
          <a:lstStyle/>
          <a:p>
            <a:pPr algn="ctr"/>
            <a:r>
              <a:rPr lang="en-US" sz="2400" b="1" cap="none" spc="0" dirty="0">
                <a:ln w="0"/>
                <a:solidFill>
                  <a:schemeClr val="accent2">
                    <a:lumMod val="7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Challenges</a:t>
            </a:r>
          </a:p>
        </p:txBody>
      </p:sp>
      <p:sp>
        <p:nvSpPr>
          <p:cNvPr id="9" name="TextBox 8">
            <a:extLst>
              <a:ext uri="{FF2B5EF4-FFF2-40B4-BE49-F238E27FC236}">
                <a16:creationId xmlns:a16="http://schemas.microsoft.com/office/drawing/2014/main" id="{15317F7F-E618-9E24-F046-F95EF2AB45F7}"/>
              </a:ext>
            </a:extLst>
          </p:cNvPr>
          <p:cNvSpPr txBox="1"/>
          <p:nvPr/>
        </p:nvSpPr>
        <p:spPr>
          <a:xfrm flipH="1">
            <a:off x="2076243" y="1469488"/>
            <a:ext cx="8433263" cy="6878806"/>
          </a:xfrm>
          <a:prstGeom prst="rect">
            <a:avLst/>
          </a:prstGeom>
          <a:noFill/>
        </p:spPr>
        <p:txBody>
          <a:bodyPr wrap="square" rtlCol="0">
            <a:spAutoFit/>
          </a:bodyPr>
          <a:lstStyle/>
          <a:p>
            <a:pPr algn="just">
              <a:lnSpc>
                <a:spcPct val="250000"/>
              </a:lnSpc>
            </a:pPr>
            <a:r>
              <a:rPr lang="en-US" sz="1400" b="1" dirty="0">
                <a:solidFill>
                  <a:schemeClr val="tx1">
                    <a:lumMod val="95000"/>
                  </a:schemeClr>
                </a:solidFill>
                <a:latin typeface="Times New Roman" panose="02020603050405020304" pitchFamily="18" charset="0"/>
                <a:cs typeface="Times New Roman" panose="02020603050405020304" pitchFamily="18" charset="0"/>
              </a:rPr>
              <a:t>Introduction to Programming (CEIS110) </a:t>
            </a:r>
            <a:r>
              <a:rPr lang="en-US" sz="1400" dirty="0">
                <a:solidFill>
                  <a:schemeClr val="tx1">
                    <a:lumMod val="95000"/>
                  </a:schemeClr>
                </a:solidFill>
                <a:latin typeface="Times New Roman" panose="02020603050405020304" pitchFamily="18" charset="0"/>
                <a:cs typeface="Times New Roman" panose="02020603050405020304" pitchFamily="18" charset="0"/>
              </a:rPr>
              <a:t>course is a rewarding experience. During my time in this course, I faced some challenges which includes time management and syntax errors. Checking my announcements daily helped me stay up to date on assignments due and changes to applications. Weekly Live Sessions recordings and interactive activities provided abundance of information to help me understand and  complete assignments. Schedule faculty huddles and tutoring was a useful tool to receive live help from programming experts regarding syntax errors on Spyder(anaconda3), an application used to code and design programs.</a:t>
            </a:r>
          </a:p>
          <a:p>
            <a:pPr algn="ctr">
              <a:lnSpc>
                <a:spcPct val="250000"/>
              </a:lnSpc>
            </a:pPr>
            <a:r>
              <a:rPr lang="en-US" sz="1400" b="1" dirty="0">
                <a:solidFill>
                  <a:schemeClr val="tx1">
                    <a:lumMod val="95000"/>
                  </a:schemeClr>
                </a:solidFill>
                <a:latin typeface="Times New Roman" panose="02020603050405020304" pitchFamily="18" charset="0"/>
                <a:cs typeface="Times New Roman" panose="02020603050405020304" pitchFamily="18" charset="0"/>
              </a:rPr>
              <a:t>---</a:t>
            </a:r>
          </a:p>
          <a:p>
            <a:pPr algn="ctr">
              <a:lnSpc>
                <a:spcPct val="250000"/>
              </a:lnSpc>
            </a:pPr>
            <a:r>
              <a:rPr lang="en-US" sz="1400" dirty="0">
                <a:solidFill>
                  <a:schemeClr val="tx1">
                    <a:lumMod val="95000"/>
                  </a:schemeClr>
                </a:solidFill>
                <a:latin typeface="Times New Roman" panose="02020603050405020304" pitchFamily="18" charset="0"/>
                <a:cs typeface="Times New Roman" panose="02020603050405020304" pitchFamily="18" charset="0"/>
              </a:rPr>
              <a:t>Alisha T. Larkin</a:t>
            </a:r>
          </a:p>
          <a:p>
            <a:pPr algn="ctr">
              <a:lnSpc>
                <a:spcPct val="250000"/>
              </a:lnSpc>
            </a:pPr>
            <a:r>
              <a:rPr lang="en-US" sz="1400" dirty="0">
                <a:solidFill>
                  <a:schemeClr val="tx1">
                    <a:lumMod val="95000"/>
                  </a:schemeClr>
                </a:solidFill>
                <a:latin typeface="Times New Roman" panose="02020603050405020304" pitchFamily="18" charset="0"/>
                <a:cs typeface="Times New Roman" panose="02020603050405020304" pitchFamily="18" charset="0"/>
              </a:rPr>
              <a:t>July 2022</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6688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2607733" y="626162"/>
            <a:ext cx="6549095" cy="1200329"/>
          </a:xfrm>
          <a:prstGeom prst="rect">
            <a:avLst/>
          </a:prstGeom>
          <a:noFill/>
        </p:spPr>
        <p:txBody>
          <a:bodyPr wrap="square" lIns="91440" tIns="45720" rIns="91440" bIns="45720">
            <a:spAutoFit/>
          </a:bodyPr>
          <a:lstStyle/>
          <a:p>
            <a:pPr algn="ctr"/>
            <a:r>
              <a:rPr lang="en-US" sz="2400" b="1" cap="none" spc="0" dirty="0">
                <a:ln w="0"/>
                <a:solidFill>
                  <a:schemeClr val="accent2">
                    <a:lumMod val="7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Technology Careers </a:t>
            </a:r>
          </a:p>
          <a:p>
            <a:pPr algn="ctr"/>
            <a:r>
              <a:rPr lang="en-US" sz="2400" b="1" cap="none" spc="0" dirty="0">
                <a:ln w="0"/>
                <a:solidFill>
                  <a:schemeClr val="accent2">
                    <a:lumMod val="7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and </a:t>
            </a:r>
          </a:p>
          <a:p>
            <a:pPr algn="ctr"/>
            <a:r>
              <a:rPr lang="en-US" sz="2400" b="1" cap="none" spc="0" dirty="0">
                <a:ln w="0"/>
                <a:solidFill>
                  <a:schemeClr val="accent2">
                    <a:lumMod val="7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Opportunities</a:t>
            </a:r>
          </a:p>
        </p:txBody>
      </p:sp>
      <p:sp>
        <p:nvSpPr>
          <p:cNvPr id="9" name="TextBox 8">
            <a:extLst>
              <a:ext uri="{FF2B5EF4-FFF2-40B4-BE49-F238E27FC236}">
                <a16:creationId xmlns:a16="http://schemas.microsoft.com/office/drawing/2014/main" id="{15317F7F-E618-9E24-F046-F95EF2AB45F7}"/>
              </a:ext>
            </a:extLst>
          </p:cNvPr>
          <p:cNvSpPr txBox="1"/>
          <p:nvPr/>
        </p:nvSpPr>
        <p:spPr>
          <a:xfrm flipH="1">
            <a:off x="1879368" y="2396590"/>
            <a:ext cx="8433263" cy="4247317"/>
          </a:xfrm>
          <a:prstGeom prst="rect">
            <a:avLst/>
          </a:prstGeom>
          <a:noFill/>
        </p:spPr>
        <p:txBody>
          <a:bodyPr wrap="square" rtlCol="0">
            <a:spAutoFit/>
          </a:bodyPr>
          <a:lstStyle/>
          <a:p>
            <a:r>
              <a:rPr lang="en-US" sz="1200" dirty="0">
                <a:solidFill>
                  <a:schemeClr val="tx1">
                    <a:lumMod val="95000"/>
                  </a:schemeClr>
                </a:solidFill>
                <a:latin typeface="Times New Roman" panose="02020603050405020304" pitchFamily="18" charset="0"/>
                <a:cs typeface="Times New Roman" panose="02020603050405020304" pitchFamily="18" charset="0"/>
              </a:rPr>
              <a:t>Publications (technology research reports) and career resources (advice from expert) are fantastic ways to study and gain the knowledge to be successful in technology careers.</a:t>
            </a:r>
          </a:p>
          <a:p>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r>
              <a:rPr lang="en-US" sz="1200" dirty="0">
                <a:solidFill>
                  <a:schemeClr val="tx1">
                    <a:lumMod val="95000"/>
                  </a:schemeClr>
                </a:solidFill>
                <a:latin typeface="Times New Roman" panose="02020603050405020304" pitchFamily="18" charset="0"/>
                <a:cs typeface="Times New Roman" panose="02020603050405020304" pitchFamily="18" charset="0"/>
              </a:rPr>
              <a:t>Professional Associations are great to stay current with the latest technology programs, software and career employment from around the world.</a:t>
            </a:r>
          </a:p>
          <a:p>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200" dirty="0">
                <a:solidFill>
                  <a:schemeClr val="tx1">
                    <a:lumMod val="95000"/>
                  </a:schemeClr>
                </a:solidFill>
                <a:latin typeface="Times New Roman" panose="02020603050405020304" pitchFamily="18" charset="0"/>
                <a:cs typeface="Times New Roman" panose="02020603050405020304" pitchFamily="18" charset="0"/>
              </a:rPr>
              <a:t>IEEE  Computer Society</a:t>
            </a:r>
          </a:p>
          <a:p>
            <a:pPr marL="285750" indent="-285750">
              <a:buFont typeface="Courier New" panose="02070309020205020404" pitchFamily="49" charset="0"/>
              <a:buChar char="o"/>
            </a:pPr>
            <a:r>
              <a:rPr lang="en-US" sz="1200" dirty="0">
                <a:solidFill>
                  <a:schemeClr val="tx1">
                    <a:lumMod val="95000"/>
                  </a:schemeClr>
                </a:solidFill>
                <a:latin typeface="Times New Roman" panose="02020603050405020304" pitchFamily="18" charset="0"/>
                <a:cs typeface="Times New Roman" panose="02020603050405020304" pitchFamily="18" charset="0"/>
              </a:rPr>
              <a:t>Python Software Foundation</a:t>
            </a:r>
          </a:p>
          <a:p>
            <a:pPr marL="285750" indent="-285750">
              <a:buFont typeface="Courier New" panose="02070309020205020404" pitchFamily="49" charset="0"/>
              <a:buChar char="o"/>
            </a:pPr>
            <a:r>
              <a:rPr lang="en-US" sz="1200" dirty="0">
                <a:solidFill>
                  <a:schemeClr val="tx1">
                    <a:lumMod val="95000"/>
                  </a:schemeClr>
                </a:solidFill>
                <a:latin typeface="Times New Roman" panose="02020603050405020304" pitchFamily="18" charset="0"/>
                <a:cs typeface="Times New Roman" panose="02020603050405020304" pitchFamily="18" charset="0"/>
              </a:rPr>
              <a:t>ACM – Association for Computing Machinery</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8102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C0A8729-09F8-2584-5D2C-17D981076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91" y="419267"/>
            <a:ext cx="9961418" cy="6019466"/>
          </a:xfrm>
          <a:prstGeom prst="rect">
            <a:avLst/>
          </a:prstGeom>
        </p:spPr>
      </p:pic>
    </p:spTree>
    <p:extLst>
      <p:ext uri="{BB962C8B-B14F-4D97-AF65-F5344CB8AC3E}">
        <p14:creationId xmlns:p14="http://schemas.microsoft.com/office/powerpoint/2010/main" val="341857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78989D6-7F08-C483-73FD-6D44AB648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03" y="574964"/>
            <a:ext cx="11009394" cy="5708072"/>
          </a:xfrm>
          <a:prstGeom prst="rect">
            <a:avLst/>
          </a:prstGeom>
        </p:spPr>
      </p:pic>
    </p:spTree>
    <p:extLst>
      <p:ext uri="{BB962C8B-B14F-4D97-AF65-F5344CB8AC3E}">
        <p14:creationId xmlns:p14="http://schemas.microsoft.com/office/powerpoint/2010/main" val="175174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2897396" y="638925"/>
            <a:ext cx="6397207" cy="461665"/>
          </a:xfrm>
          <a:prstGeom prst="rect">
            <a:avLst/>
          </a:prstGeom>
          <a:noFill/>
        </p:spPr>
        <p:txBody>
          <a:bodyPr wrap="square" lIns="91440" tIns="45720" rIns="91440" bIns="45720">
            <a:spAutoFit/>
          </a:bodyPr>
          <a:lstStyle/>
          <a:p>
            <a:pPr algn="ctr"/>
            <a:r>
              <a:rPr lang="en-US" sz="2400" b="1" cap="none" spc="0" dirty="0">
                <a:ln w="0"/>
                <a:solidFill>
                  <a:schemeClr val="accent2">
                    <a:lumMod val="75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Conclusion</a:t>
            </a:r>
          </a:p>
        </p:txBody>
      </p:sp>
      <p:sp>
        <p:nvSpPr>
          <p:cNvPr id="9" name="TextBox 8">
            <a:extLst>
              <a:ext uri="{FF2B5EF4-FFF2-40B4-BE49-F238E27FC236}">
                <a16:creationId xmlns:a16="http://schemas.microsoft.com/office/drawing/2014/main" id="{15317F7F-E618-9E24-F046-F95EF2AB45F7}"/>
              </a:ext>
            </a:extLst>
          </p:cNvPr>
          <p:cNvSpPr txBox="1"/>
          <p:nvPr/>
        </p:nvSpPr>
        <p:spPr>
          <a:xfrm flipH="1">
            <a:off x="1814945" y="3574473"/>
            <a:ext cx="8433263"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0249228-DB88-758B-3615-94CD8B6E4E0B}"/>
              </a:ext>
            </a:extLst>
          </p:cNvPr>
          <p:cNvSpPr txBox="1"/>
          <p:nvPr/>
        </p:nvSpPr>
        <p:spPr>
          <a:xfrm>
            <a:off x="1316181" y="1306740"/>
            <a:ext cx="9559636" cy="6093976"/>
          </a:xfrm>
          <a:prstGeom prst="rect">
            <a:avLst/>
          </a:prstGeom>
          <a:noFill/>
        </p:spPr>
        <p:txBody>
          <a:bodyPr wrap="square" rtlCol="0">
            <a:spAutoFit/>
          </a:bodyPr>
          <a:lstStyle/>
          <a:p>
            <a:pPr algn="just">
              <a:lnSpc>
                <a:spcPct val="250000"/>
              </a:lnSpc>
            </a:pPr>
            <a:r>
              <a:rPr lang="en-US" sz="1200" b="1" dirty="0">
                <a:solidFill>
                  <a:schemeClr val="tx1">
                    <a:lumMod val="95000"/>
                  </a:schemeClr>
                </a:solidFill>
                <a:latin typeface="Times New Roman" panose="02020603050405020304" pitchFamily="18" charset="0"/>
                <a:cs typeface="Times New Roman" panose="02020603050405020304" pitchFamily="18" charset="0"/>
              </a:rPr>
              <a:t>Introduction to Programming (CEIS110) </a:t>
            </a:r>
            <a:r>
              <a:rPr lang="en-US" sz="1200" dirty="0">
                <a:solidFill>
                  <a:schemeClr val="tx1">
                    <a:lumMod val="95000"/>
                  </a:schemeClr>
                </a:solidFill>
                <a:latin typeface="Times New Roman" panose="02020603050405020304" pitchFamily="18" charset="0"/>
                <a:cs typeface="Times New Roman" panose="02020603050405020304" pitchFamily="18" charset="0"/>
              </a:rPr>
              <a:t>course was one of the best class I have taken at DeVry University. I master how to use infinite loops, for loops, while loops, local and global variables, creating new string and common syntax errors. Retrieving data from the US government National Oceanic and Atmospheric Administration (NOAA) Weather Data service was the highlight of CEIS110. Cloud-based application from the nationwide programming interface (API) was used to create and build weather database to observe and compare collected data pertaining to temperature, humidity, and windspeeds. Creating boxplots and scatter plots was informational and has given me the skills to advance in programming. </a:t>
            </a:r>
          </a:p>
          <a:p>
            <a:pPr algn="ctr">
              <a:lnSpc>
                <a:spcPct val="250000"/>
              </a:lnSpc>
            </a:pPr>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pPr algn="ctr">
              <a:lnSpc>
                <a:spcPct val="250000"/>
              </a:lnSpc>
            </a:pPr>
            <a:r>
              <a:rPr lang="en-US" sz="1200" dirty="0">
                <a:solidFill>
                  <a:schemeClr val="tx1">
                    <a:lumMod val="95000"/>
                  </a:schemeClr>
                </a:solidFill>
                <a:latin typeface="Times New Roman" panose="02020603050405020304" pitchFamily="18" charset="0"/>
                <a:cs typeface="Times New Roman" panose="02020603050405020304" pitchFamily="18" charset="0"/>
              </a:rPr>
              <a:t>Thank you to all the professors that shared their expert knowledge during the CEIS110 course.</a:t>
            </a:r>
          </a:p>
          <a:p>
            <a:pPr algn="ctr">
              <a:lnSpc>
                <a:spcPct val="250000"/>
              </a:lnSpc>
            </a:pPr>
            <a:r>
              <a:rPr lang="en-US" sz="1200" b="1" dirty="0">
                <a:solidFill>
                  <a:schemeClr val="tx1">
                    <a:lumMod val="95000"/>
                  </a:schemeClr>
                </a:solidFill>
                <a:latin typeface="Times New Roman" panose="02020603050405020304" pitchFamily="18" charset="0"/>
                <a:cs typeface="Times New Roman" panose="02020603050405020304" pitchFamily="18" charset="0"/>
              </a:rPr>
              <a:t>---</a:t>
            </a:r>
          </a:p>
          <a:p>
            <a:pPr algn="ctr">
              <a:lnSpc>
                <a:spcPct val="250000"/>
              </a:lnSpc>
            </a:pPr>
            <a:r>
              <a:rPr lang="en-US" sz="1200" dirty="0">
                <a:solidFill>
                  <a:schemeClr val="tx1">
                    <a:lumMod val="95000"/>
                  </a:schemeClr>
                </a:solidFill>
                <a:latin typeface="Times New Roman" panose="02020603050405020304" pitchFamily="18" charset="0"/>
                <a:cs typeface="Times New Roman" panose="02020603050405020304" pitchFamily="18" charset="0"/>
              </a:rPr>
              <a:t>Alisha T. Larkin</a:t>
            </a:r>
          </a:p>
          <a:p>
            <a:pPr algn="ctr">
              <a:lnSpc>
                <a:spcPct val="250000"/>
              </a:lnSpc>
            </a:pPr>
            <a:r>
              <a:rPr lang="en-US" sz="1200" dirty="0">
                <a:solidFill>
                  <a:schemeClr val="tx1">
                    <a:lumMod val="95000"/>
                  </a:schemeClr>
                </a:solidFill>
                <a:latin typeface="Times New Roman" panose="02020603050405020304" pitchFamily="18" charset="0"/>
                <a:cs typeface="Times New Roman" panose="02020603050405020304" pitchFamily="18" charset="0"/>
              </a:rPr>
              <a:t>July 2022</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3545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31C0D-433C-4EC5-1E5D-9B5B7440FC69}"/>
              </a:ext>
            </a:extLst>
          </p:cNvPr>
          <p:cNvSpPr txBox="1"/>
          <p:nvPr/>
        </p:nvSpPr>
        <p:spPr>
          <a:xfrm flipH="1">
            <a:off x="6553200" y="6248401"/>
            <a:ext cx="5174418" cy="276999"/>
          </a:xfrm>
          <a:prstGeom prst="rect">
            <a:avLst/>
          </a:prstGeom>
          <a:noFill/>
        </p:spPr>
        <p:txBody>
          <a:bodyPr wrap="square" rtlCol="0">
            <a:spAutoFit/>
          </a:bodyPr>
          <a:lstStyle/>
          <a:p>
            <a:r>
              <a:rPr lang="en-US" sz="1200" b="1" dirty="0">
                <a:solidFill>
                  <a:schemeClr val="tx1">
                    <a:lumMod val="95000"/>
                  </a:schemeClr>
                </a:solidFill>
                <a:latin typeface="Times New Roman" panose="02020603050405020304" pitchFamily="18" charset="0"/>
                <a:cs typeface="Times New Roman" panose="02020603050405020304" pitchFamily="18" charset="0"/>
              </a:rPr>
              <a:t>Alisha T. Larkin | Introduction to Programming | CEIS110 | July 2022</a:t>
            </a:r>
          </a:p>
        </p:txBody>
      </p:sp>
    </p:spTree>
    <p:extLst>
      <p:ext uri="{BB962C8B-B14F-4D97-AF65-F5344CB8AC3E}">
        <p14:creationId xmlns:p14="http://schemas.microsoft.com/office/powerpoint/2010/main" val="153291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7656506" y="733605"/>
            <a:ext cx="3657600" cy="1200329"/>
          </a:xfrm>
          <a:prstGeom prst="rect">
            <a:avLst/>
          </a:prstGeom>
          <a:noFill/>
        </p:spPr>
        <p:txBody>
          <a:bodyPr wrap="square" lIns="91440" tIns="45720" rIns="91440" bIns="45720">
            <a:spAutoFit/>
          </a:bodyPr>
          <a:lstStyle/>
          <a:p>
            <a:pPr algn="ctr"/>
            <a:r>
              <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Software Installment</a:t>
            </a:r>
          </a:p>
        </p:txBody>
      </p:sp>
      <p:pic>
        <p:nvPicPr>
          <p:cNvPr id="4" name="Picture 3" descr="A screenshot of a computer&#10;&#10;Description automatically generated with medium confidence">
            <a:extLst>
              <a:ext uri="{FF2B5EF4-FFF2-40B4-BE49-F238E27FC236}">
                <a16:creationId xmlns:a16="http://schemas.microsoft.com/office/drawing/2014/main" id="{844B6FE1-71B1-D3DE-6288-EBBB7F767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28" y="479652"/>
            <a:ext cx="6689472" cy="5898695"/>
          </a:xfrm>
          <a:prstGeom prst="rect">
            <a:avLst/>
          </a:prstGeom>
        </p:spPr>
      </p:pic>
      <p:sp>
        <p:nvSpPr>
          <p:cNvPr id="10" name="TextBox 9">
            <a:extLst>
              <a:ext uri="{FF2B5EF4-FFF2-40B4-BE49-F238E27FC236}">
                <a16:creationId xmlns:a16="http://schemas.microsoft.com/office/drawing/2014/main" id="{0F24752C-323A-74FB-8E32-09F69D24AA04}"/>
              </a:ext>
            </a:extLst>
          </p:cNvPr>
          <p:cNvSpPr txBox="1"/>
          <p:nvPr/>
        </p:nvSpPr>
        <p:spPr>
          <a:xfrm flipH="1">
            <a:off x="7976237" y="2705090"/>
            <a:ext cx="3778135" cy="221599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Spyder(anaconda3) is an application used to code and design programs. Here is where I practiced interactive lessons from Zybooks and applied them in Spyder(anaconda3).</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76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57956" y="699911"/>
            <a:ext cx="2783934" cy="1200329"/>
          </a:xfrm>
          <a:prstGeom prst="rect">
            <a:avLst/>
          </a:prstGeom>
          <a:noFill/>
        </p:spPr>
        <p:txBody>
          <a:bodyPr wrap="square" lIns="91440" tIns="45720" rIns="91440" bIns="45720">
            <a:spAutoFit/>
          </a:bodyPr>
          <a:lstStyle/>
          <a:p>
            <a:pPr algn="ctr"/>
            <a:r>
              <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Software Installment</a:t>
            </a:r>
          </a:p>
        </p:txBody>
      </p:sp>
      <p:sp>
        <p:nvSpPr>
          <p:cNvPr id="10" name="TextBox 9">
            <a:extLst>
              <a:ext uri="{FF2B5EF4-FFF2-40B4-BE49-F238E27FC236}">
                <a16:creationId xmlns:a16="http://schemas.microsoft.com/office/drawing/2014/main" id="{0F24752C-323A-74FB-8E32-09F69D24AA04}"/>
              </a:ext>
            </a:extLst>
          </p:cNvPr>
          <p:cNvSpPr txBox="1"/>
          <p:nvPr/>
        </p:nvSpPr>
        <p:spPr>
          <a:xfrm flipH="1">
            <a:off x="674333" y="2534675"/>
            <a:ext cx="3778135" cy="240065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Excel application was used to create a chart with the data from the weather database. The data was then manipulated with the use of python. I then ran the program which created an output file named formatdata.csv and formatdata2.csv.  </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5FBB430-B30B-FF24-1FBC-04801D4BA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047" y="471055"/>
            <a:ext cx="6574130" cy="5915890"/>
          </a:xfrm>
          <a:prstGeom prst="rect">
            <a:avLst/>
          </a:prstGeom>
        </p:spPr>
      </p:pic>
    </p:spTree>
    <p:extLst>
      <p:ext uri="{BB962C8B-B14F-4D97-AF65-F5344CB8AC3E}">
        <p14:creationId xmlns:p14="http://schemas.microsoft.com/office/powerpoint/2010/main" val="178578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263466" y="537291"/>
            <a:ext cx="3083365" cy="1077218"/>
          </a:xfrm>
          <a:prstGeom prst="rect">
            <a:avLst/>
          </a:prstGeom>
          <a:noFill/>
        </p:spPr>
        <p:txBody>
          <a:bodyPr wrap="squar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Software </a:t>
            </a:r>
            <a:r>
              <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Develop</a:t>
            </a: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ment</a:t>
            </a:r>
          </a:p>
        </p:txBody>
      </p:sp>
      <p:pic>
        <p:nvPicPr>
          <p:cNvPr id="4" name="Picture 3" descr="Diagram&#10;&#10;Description automatically generated">
            <a:extLst>
              <a:ext uri="{FF2B5EF4-FFF2-40B4-BE49-F238E27FC236}">
                <a16:creationId xmlns:a16="http://schemas.microsoft.com/office/drawing/2014/main" id="{5D85B8A8-F342-FDEC-DB7E-6579A1111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30794" cy="6858000"/>
          </a:xfrm>
          <a:prstGeom prst="rect">
            <a:avLst/>
          </a:prstGeom>
        </p:spPr>
      </p:pic>
      <p:sp>
        <p:nvSpPr>
          <p:cNvPr id="5" name="TextBox 4">
            <a:extLst>
              <a:ext uri="{FF2B5EF4-FFF2-40B4-BE49-F238E27FC236}">
                <a16:creationId xmlns:a16="http://schemas.microsoft.com/office/drawing/2014/main" id="{972B1DA8-D466-F0FD-C528-F292E1CFA6A7}"/>
              </a:ext>
            </a:extLst>
          </p:cNvPr>
          <p:cNvSpPr txBox="1"/>
          <p:nvPr/>
        </p:nvSpPr>
        <p:spPr>
          <a:xfrm>
            <a:off x="7476415" y="2559701"/>
            <a:ext cx="4467056" cy="1107996"/>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Flowchart is used for guidance to provide a structure in the software development process. Flowchart was used to organized  my learning objectives for  the CEIS110 – Introduction to Programming Course.</a:t>
            </a:r>
          </a:p>
          <a:p>
            <a:endParaRPr lang="en-US" sz="1200" dirty="0"/>
          </a:p>
          <a:p>
            <a:endParaRPr lang="en-US" dirty="0"/>
          </a:p>
        </p:txBody>
      </p:sp>
    </p:spTree>
    <p:extLst>
      <p:ext uri="{BB962C8B-B14F-4D97-AF65-F5344CB8AC3E}">
        <p14:creationId xmlns:p14="http://schemas.microsoft.com/office/powerpoint/2010/main" val="302461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1264356" y="397678"/>
            <a:ext cx="2525851" cy="1200329"/>
          </a:xfrm>
          <a:prstGeom prst="rect">
            <a:avLst/>
          </a:prstGeom>
          <a:noFill/>
        </p:spPr>
        <p:txBody>
          <a:bodyPr wrap="square" lIns="91440" tIns="45720" rIns="91440" bIns="45720">
            <a:spAutoFit/>
          </a:bodyPr>
          <a:lstStyle/>
          <a:p>
            <a:pPr algn="ctr"/>
            <a:r>
              <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Software Inventory</a:t>
            </a:r>
          </a:p>
        </p:txBody>
      </p:sp>
      <p:pic>
        <p:nvPicPr>
          <p:cNvPr id="3" name="Picture 2" descr="Text&#10;&#10;Description automatically generated">
            <a:extLst>
              <a:ext uri="{FF2B5EF4-FFF2-40B4-BE49-F238E27FC236}">
                <a16:creationId xmlns:a16="http://schemas.microsoft.com/office/drawing/2014/main" id="{7DF3C826-53FB-1A46-7286-7F58FDCC0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263" y="458235"/>
            <a:ext cx="6479822" cy="5941530"/>
          </a:xfrm>
          <a:prstGeom prst="rect">
            <a:avLst/>
          </a:prstGeom>
        </p:spPr>
      </p:pic>
      <p:sp>
        <p:nvSpPr>
          <p:cNvPr id="6" name="TextBox 5">
            <a:extLst>
              <a:ext uri="{FF2B5EF4-FFF2-40B4-BE49-F238E27FC236}">
                <a16:creationId xmlns:a16="http://schemas.microsoft.com/office/drawing/2014/main" id="{662DDA67-B9E9-A3DB-5EF6-CF83751F0012}"/>
              </a:ext>
            </a:extLst>
          </p:cNvPr>
          <p:cNvSpPr txBox="1"/>
          <p:nvPr/>
        </p:nvSpPr>
        <p:spPr>
          <a:xfrm flipH="1">
            <a:off x="1153266" y="2180315"/>
            <a:ext cx="3188487"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US Government National Oceanic and Atmospheric Administration (NOAA) </a:t>
            </a:r>
          </a:p>
          <a:p>
            <a:r>
              <a:rPr lang="en-US" sz="1200" dirty="0">
                <a:latin typeface="Times New Roman" panose="02020603050405020304" pitchFamily="18" charset="0"/>
                <a:cs typeface="Times New Roman" panose="02020603050405020304" pitchFamily="18" charset="0"/>
              </a:rPr>
              <a:t>weather data service library was installed </a:t>
            </a:r>
          </a:p>
          <a:p>
            <a:r>
              <a:rPr lang="en-US" sz="1200" dirty="0">
                <a:latin typeface="Times New Roman" panose="02020603050405020304" pitchFamily="18" charset="0"/>
                <a:cs typeface="Times New Roman" panose="02020603050405020304" pitchFamily="18" charset="0"/>
              </a:rPr>
              <a:t>using a python program.</a:t>
            </a:r>
          </a:p>
        </p:txBody>
      </p:sp>
    </p:spTree>
    <p:extLst>
      <p:ext uri="{BB962C8B-B14F-4D97-AF65-F5344CB8AC3E}">
        <p14:creationId xmlns:p14="http://schemas.microsoft.com/office/powerpoint/2010/main" val="40409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453948" y="773290"/>
            <a:ext cx="3050953" cy="1384995"/>
          </a:xfrm>
          <a:prstGeom prst="rect">
            <a:avLst/>
          </a:prstGeom>
          <a:noFill/>
        </p:spPr>
        <p:txBody>
          <a:bodyPr wrap="square" lIns="91440" tIns="45720" rIns="91440" bIns="45720">
            <a:spAutoFit/>
          </a:bodyPr>
          <a:lstStyle/>
          <a:p>
            <a:pPr algn="ctr"/>
            <a:r>
              <a:rPr lang="en-US" sz="280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Build WeatherDb.py Code</a:t>
            </a:r>
            <a:endParaRPr lang="en-US" sz="2800" b="0" cap="none" spc="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pic>
        <p:nvPicPr>
          <p:cNvPr id="7" name="Picture 6" descr="A screenshot of a computer&#10;&#10;Description automatically generated with medium confidence">
            <a:extLst>
              <a:ext uri="{FF2B5EF4-FFF2-40B4-BE49-F238E27FC236}">
                <a16:creationId xmlns:a16="http://schemas.microsoft.com/office/drawing/2014/main" id="{644FCD6D-2B00-83D8-8404-541E661C1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32" y="293310"/>
            <a:ext cx="7345554" cy="6271380"/>
          </a:xfrm>
          <a:prstGeom prst="rect">
            <a:avLst/>
          </a:prstGeom>
        </p:spPr>
      </p:pic>
      <p:sp>
        <p:nvSpPr>
          <p:cNvPr id="9" name="TextBox 8">
            <a:extLst>
              <a:ext uri="{FF2B5EF4-FFF2-40B4-BE49-F238E27FC236}">
                <a16:creationId xmlns:a16="http://schemas.microsoft.com/office/drawing/2014/main" id="{AA58241E-5D6D-9C34-DCB9-F0F584022503}"/>
              </a:ext>
            </a:extLst>
          </p:cNvPr>
          <p:cNvSpPr txBox="1"/>
          <p:nvPr/>
        </p:nvSpPr>
        <p:spPr>
          <a:xfrm>
            <a:off x="8206154" y="2959640"/>
            <a:ext cx="3812344"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Application Programming Interface (API) is a cloud-based application used to collect data from a nationwide weather observations. I learned how to build and download code on Python to analyze the US Government National Oceanic and Atmospheric Administration (NOAA) weather database.</a:t>
            </a:r>
          </a:p>
        </p:txBody>
      </p:sp>
    </p:spTree>
    <p:extLst>
      <p:ext uri="{BB962C8B-B14F-4D97-AF65-F5344CB8AC3E}">
        <p14:creationId xmlns:p14="http://schemas.microsoft.com/office/powerpoint/2010/main" val="192935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876424" y="741381"/>
            <a:ext cx="3370768" cy="830997"/>
          </a:xfrm>
          <a:prstGeom prst="rect">
            <a:avLst/>
          </a:prstGeom>
          <a:noFill/>
        </p:spPr>
        <p:txBody>
          <a:bodyPr wrap="square" lIns="91440" tIns="45720" rIns="91440" bIns="45720">
            <a:spAutoFit/>
          </a:bodyPr>
          <a:lstStyle/>
          <a:p>
            <a:pPr algn="ctr"/>
            <a:r>
              <a:rPr lang="en-US" sz="240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Build WeatherDb.py</a:t>
            </a:r>
          </a:p>
          <a:p>
            <a:pPr algn="ctr"/>
            <a:r>
              <a:rPr lang="en-US" sz="2400" b="0" cap="none" spc="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Python Console</a:t>
            </a:r>
          </a:p>
        </p:txBody>
      </p:sp>
      <p:pic>
        <p:nvPicPr>
          <p:cNvPr id="3" name="Picture 2" descr="Graphical user interface&#10;&#10;Description automatically generated">
            <a:extLst>
              <a:ext uri="{FF2B5EF4-FFF2-40B4-BE49-F238E27FC236}">
                <a16:creationId xmlns:a16="http://schemas.microsoft.com/office/drawing/2014/main" id="{F7496147-1725-F954-3E22-E3C034A32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928" y="393992"/>
            <a:ext cx="6619573" cy="6070014"/>
          </a:xfrm>
          <a:prstGeom prst="rect">
            <a:avLst/>
          </a:prstGeom>
        </p:spPr>
      </p:pic>
      <p:sp>
        <p:nvSpPr>
          <p:cNvPr id="4" name="TextBox 3">
            <a:extLst>
              <a:ext uri="{FF2B5EF4-FFF2-40B4-BE49-F238E27FC236}">
                <a16:creationId xmlns:a16="http://schemas.microsoft.com/office/drawing/2014/main" id="{30A2EFEF-BAD7-B9EE-C251-CB3E8A8F454D}"/>
              </a:ext>
            </a:extLst>
          </p:cNvPr>
          <p:cNvSpPr txBox="1"/>
          <p:nvPr/>
        </p:nvSpPr>
        <p:spPr>
          <a:xfrm>
            <a:off x="410516" y="2574850"/>
            <a:ext cx="4302583"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Spyder(anaconda3) program was used to run Python code to prepare and collect weather data and insert 210 rows of weather data.</a:t>
            </a:r>
          </a:p>
        </p:txBody>
      </p:sp>
    </p:spTree>
    <p:extLst>
      <p:ext uri="{BB962C8B-B14F-4D97-AF65-F5344CB8AC3E}">
        <p14:creationId xmlns:p14="http://schemas.microsoft.com/office/powerpoint/2010/main" val="4161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B4556-EF8E-5D37-5B2D-5F925C2E259A}"/>
              </a:ext>
            </a:extLst>
          </p:cNvPr>
          <p:cNvSpPr/>
          <p:nvPr/>
        </p:nvSpPr>
        <p:spPr>
          <a:xfrm>
            <a:off x="3533422" y="565440"/>
            <a:ext cx="5373511" cy="1384995"/>
          </a:xfrm>
          <a:prstGeom prst="rect">
            <a:avLst/>
          </a:prstGeom>
          <a:noFill/>
        </p:spPr>
        <p:txBody>
          <a:bodyPr wrap="square" lIns="91440" tIns="45720" rIns="91440" bIns="45720">
            <a:spAutoFit/>
          </a:bodyPr>
          <a:lstStyle/>
          <a:p>
            <a:pPr algn="ctr"/>
            <a:r>
              <a:rPr lang="en-US" sz="4800" dirty="0">
                <a:ln w="0"/>
                <a:gradFill>
                  <a:gsLst>
                    <a:gs pos="0">
                      <a:schemeClr val="accent5">
                        <a:lumMod val="50000"/>
                      </a:schemeClr>
                    </a:gs>
                    <a:gs pos="50000">
                      <a:schemeClr val="accent5"/>
                    </a:gs>
                    <a:gs pos="100000">
                      <a:schemeClr val="accent5">
                        <a:lumMod val="60000"/>
                        <a:lumOff val="40000"/>
                      </a:schemeClr>
                    </a:gs>
                  </a:gsLst>
                  <a:lin ang="5400000"/>
                </a:gra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 </a:t>
            </a:r>
            <a:r>
              <a:rPr lang="en-US" sz="360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WeatherDb.py</a:t>
            </a:r>
          </a:p>
          <a:p>
            <a:pPr algn="ctr"/>
            <a:r>
              <a:rPr lang="en-US" sz="360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rPr>
              <a:t>File</a:t>
            </a:r>
            <a:endParaRPr lang="en-US" sz="3600" b="0" cap="none" spc="0" dirty="0">
              <a:ln w="0"/>
              <a:solidFill>
                <a:schemeClr val="accent2">
                  <a:lumMod val="40000"/>
                  <a:lumOff val="60000"/>
                </a:schemeClr>
              </a:solidFill>
              <a:effectLst>
                <a:glow rad="127000">
                  <a:schemeClr val="accent1">
                    <a:alpha val="26000"/>
                  </a:schemeClr>
                </a:glow>
                <a:outerShdw blurRad="50800" dist="38100" dir="4680000" sx="97000" sy="97000" algn="ctr" rotWithShape="0">
                  <a:srgbClr val="000000"/>
                </a:outerShdw>
                <a:reflection blurRad="88900" endPos="37000" dir="5400000" sy="-90000" algn="bl" rotWithShape="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0A2EFEF-BAD7-B9EE-C251-CB3E8A8F454D}"/>
              </a:ext>
            </a:extLst>
          </p:cNvPr>
          <p:cNvSpPr txBox="1"/>
          <p:nvPr/>
        </p:nvSpPr>
        <p:spPr>
          <a:xfrm>
            <a:off x="4161479" y="2660074"/>
            <a:ext cx="3901866"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WeatherDb.py file was created and saved in</a:t>
            </a:r>
          </a:p>
          <a:p>
            <a:pPr algn="ctr"/>
            <a:r>
              <a:rPr lang="en-US" sz="1600" dirty="0">
                <a:latin typeface="Times New Roman" panose="02020603050405020304" pitchFamily="18" charset="0"/>
                <a:cs typeface="Times New Roman" panose="02020603050405020304" pitchFamily="18" charset="0"/>
              </a:rPr>
              <a:t>CEIS110 class folder</a:t>
            </a:r>
          </a:p>
        </p:txBody>
      </p:sp>
      <p:pic>
        <p:nvPicPr>
          <p:cNvPr id="5" name="Picture 4" descr="Scatter chart&#10;&#10;Description automatically generated with medium confidence">
            <a:extLst>
              <a:ext uri="{FF2B5EF4-FFF2-40B4-BE49-F238E27FC236}">
                <a16:creationId xmlns:a16="http://schemas.microsoft.com/office/drawing/2014/main" id="{982318FD-581F-3B58-AD77-7099DAFD7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491" y="3990490"/>
            <a:ext cx="9250732" cy="1972779"/>
          </a:xfrm>
          <a:prstGeom prst="rect">
            <a:avLst/>
          </a:prstGeom>
        </p:spPr>
      </p:pic>
    </p:spTree>
    <p:extLst>
      <p:ext uri="{BB962C8B-B14F-4D97-AF65-F5344CB8AC3E}">
        <p14:creationId xmlns:p14="http://schemas.microsoft.com/office/powerpoint/2010/main" val="124822056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1B15E5-98E9-4D4E-8323-8DF710A8E032}">
  <ds:schemaRefs>
    <ds:schemaRef ds:uri="http://schemas.microsoft.com/sharepoint/v3/contenttype/forms"/>
  </ds:schemaRefs>
</ds:datastoreItem>
</file>

<file path=customXml/itemProps2.xml><?xml version="1.0" encoding="utf-8"?>
<ds:datastoreItem xmlns:ds="http://schemas.openxmlformats.org/officeDocument/2006/customXml" ds:itemID="{6AD226BA-8E8D-4A91-A2CD-F737BC8E7B0C}">
  <ds:schemaRefs>
    <ds:schemaRef ds:uri="http://purl.org/dc/terms/"/>
    <ds:schemaRef ds:uri="http://schemas.microsoft.com/office/2006/documentManagement/types"/>
    <ds:schemaRef ds:uri="b7b956fb-0613-46b7-a92d-14c47de7bd00"/>
    <ds:schemaRef ds:uri="http://purl.org/dc/elements/1.1/"/>
    <ds:schemaRef ds:uri="http://schemas.microsoft.com/office/infopath/2007/PartnerControls"/>
    <ds:schemaRef ds:uri="b8820432-3450-4e09-b17f-565094e588be"/>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FA022CA-54F5-414B-A237-6664DF93A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Template>
  <TotalTime>1352</TotalTime>
  <Words>1008</Words>
  <Application>Microsoft Office PowerPoint</Application>
  <PresentationFormat>Widescreen</PresentationFormat>
  <Paragraphs>131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Courier New</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Alisha Larkin</cp:lastModifiedBy>
  <cp:revision>58</cp:revision>
  <dcterms:created xsi:type="dcterms:W3CDTF">2018-12-20T22:43:36Z</dcterms:created>
  <dcterms:modified xsi:type="dcterms:W3CDTF">2023-08-30T07:07:20Z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