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0" r:id="rId6"/>
    <p:sldId id="261" r:id="rId7"/>
    <p:sldId id="286" r:id="rId8"/>
    <p:sldId id="263" r:id="rId9"/>
    <p:sldId id="264" r:id="rId10"/>
    <p:sldId id="265" r:id="rId11"/>
    <p:sldId id="266" r:id="rId12"/>
    <p:sldId id="267" r:id="rId13"/>
    <p:sldId id="268" r:id="rId14"/>
    <p:sldId id="269" r:id="rId15"/>
    <p:sldId id="270" r:id="rId16"/>
    <p:sldId id="271" r:id="rId17"/>
    <p:sldId id="272" r:id="rId18"/>
    <p:sldId id="273" r:id="rId19"/>
    <p:sldId id="287"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E5874C-2A0C-4979-8A8C-EB9AC14247F4}">
          <p14:sldIdLst>
            <p14:sldId id="256"/>
          </p14:sldIdLst>
        </p14:section>
        <p14:section name="Untitled Section" id="{B2776BDE-649D-4350-AAF8-26745238F8DD}">
          <p14:sldIdLst>
            <p14:sldId id="258"/>
            <p14:sldId id="257"/>
            <p14:sldId id="259"/>
            <p14:sldId id="260"/>
            <p14:sldId id="261"/>
            <p14:sldId id="286"/>
            <p14:sldId id="263"/>
            <p14:sldId id="264"/>
            <p14:sldId id="265"/>
            <p14:sldId id="266"/>
            <p14:sldId id="267"/>
            <p14:sldId id="268"/>
            <p14:sldId id="269"/>
            <p14:sldId id="270"/>
            <p14:sldId id="271"/>
            <p14:sldId id="272"/>
            <p14:sldId id="273"/>
            <p14:sldId id="287"/>
            <p14:sldId id="274"/>
            <p14:sldId id="275"/>
            <p14:sldId id="276"/>
            <p14:sldId id="277"/>
            <p14:sldId id="278"/>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7E8E0-A420-4FE2-9033-CAD47DFE3A36}"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1528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7E8E0-A420-4FE2-9033-CAD47DFE3A36}"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139242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7E8E0-A420-4FE2-9033-CAD47DFE3A36}"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225890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7E8E0-A420-4FE2-9033-CAD47DFE3A36}"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305159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7E8E0-A420-4FE2-9033-CAD47DFE3A36}"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80236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7E8E0-A420-4FE2-9033-CAD47DFE3A36}"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28977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7E8E0-A420-4FE2-9033-CAD47DFE3A36}"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37288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7E8E0-A420-4FE2-9033-CAD47DFE3A36}"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48800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7E8E0-A420-4FE2-9033-CAD47DFE3A36}"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143068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7E8E0-A420-4FE2-9033-CAD47DFE3A36}"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383750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7E8E0-A420-4FE2-9033-CAD47DFE3A36}"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55F2A-E6F3-4D5F-BA85-F4CE85781113}" type="slidenum">
              <a:rPr lang="en-US" smtClean="0"/>
              <a:t>‹#›</a:t>
            </a:fld>
            <a:endParaRPr lang="en-US"/>
          </a:p>
        </p:txBody>
      </p:sp>
    </p:spTree>
    <p:extLst>
      <p:ext uri="{BB962C8B-B14F-4D97-AF65-F5344CB8AC3E}">
        <p14:creationId xmlns:p14="http://schemas.microsoft.com/office/powerpoint/2010/main" val="199386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7E8E0-A420-4FE2-9033-CAD47DFE3A36}" type="datetimeFigureOut">
              <a:rPr lang="en-US" smtClean="0"/>
              <a:t>8/29/2023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55F2A-E6F3-4D5F-BA85-F4CE85781113}" type="slidenum">
              <a:rPr lang="en-US" smtClean="0"/>
              <a:t>‹#›</a:t>
            </a:fld>
            <a:endParaRPr lang="en-US"/>
          </a:p>
        </p:txBody>
      </p:sp>
    </p:spTree>
    <p:extLst>
      <p:ext uri="{BB962C8B-B14F-4D97-AF65-F5344CB8AC3E}">
        <p14:creationId xmlns:p14="http://schemas.microsoft.com/office/powerpoint/2010/main" val="26959307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ishalarkin18.wixsite.com/alisha-larkin-devry"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B1D2732B-59F2-D372-07D7-B207402F8E5A}"/>
              </a:ext>
            </a:extLst>
          </p:cNvPr>
          <p:cNvPicPr>
            <a:picLocks noChangeAspect="1"/>
          </p:cNvPicPr>
          <p:nvPr/>
        </p:nvPicPr>
        <p:blipFill rotWithShape="1">
          <a:blip r:embed="rId2"/>
          <a:srcRect t="571" b="43179"/>
          <a:stretch/>
        </p:blipFill>
        <p:spPr>
          <a:xfrm>
            <a:off x="1"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39AD556-2D9C-7BEA-B2FA-27EC15B4D063}"/>
              </a:ext>
            </a:extLst>
          </p:cNvPr>
          <p:cNvSpPr>
            <a:spLocks noGrp="1"/>
          </p:cNvSpPr>
          <p:nvPr>
            <p:ph type="subTitle" idx="1"/>
          </p:nvPr>
        </p:nvSpPr>
        <p:spPr>
          <a:xfrm>
            <a:off x="989488" y="5332493"/>
            <a:ext cx="10058400" cy="1282707"/>
          </a:xfrm>
          <a:effectLst>
            <a:outerShdw blurRad="50800" dist="38100" dir="2700000" algn="tl" rotWithShape="0">
              <a:prstClr val="black">
                <a:alpha val="40000"/>
              </a:prstClr>
            </a:outerShdw>
          </a:effectLst>
        </p:spPr>
        <p:txBody>
          <a:bodyPr>
            <a:normAutofit/>
          </a:bodyPr>
          <a:lstStyle/>
          <a:p>
            <a:r>
              <a:rPr lang="en-US" sz="1400" dirty="0">
                <a:solidFill>
                  <a:schemeClr val="bg1"/>
                </a:solidFill>
                <a:latin typeface="Times New Roman" panose="02020603050405020304" pitchFamily="18" charset="0"/>
                <a:cs typeface="Times New Roman" panose="02020603050405020304" pitchFamily="18" charset="0"/>
              </a:rPr>
              <a:t>Larkin, Alisha</a:t>
            </a:r>
          </a:p>
          <a:p>
            <a:r>
              <a:rPr lang="en-US" sz="1400" dirty="0">
                <a:solidFill>
                  <a:schemeClr val="bg1"/>
                </a:solidFill>
                <a:latin typeface="Times New Roman" panose="02020603050405020304" pitchFamily="18" charset="0"/>
                <a:cs typeface="Times New Roman" panose="02020603050405020304" pitchFamily="18" charset="0"/>
              </a:rPr>
              <a:t>April 22, 2023</a:t>
            </a:r>
          </a:p>
          <a:p>
            <a:endParaRPr lang="en-US" sz="1400" dirty="0">
              <a:solidFill>
                <a:schemeClr val="bg1"/>
              </a:solidFill>
              <a:latin typeface="Times New Roman" panose="02020603050405020304" pitchFamily="18" charset="0"/>
              <a:cs typeface="Times New Roman" panose="02020603050405020304" pitchFamily="18" charset="0"/>
            </a:endParaRPr>
          </a:p>
          <a:p>
            <a:r>
              <a:rPr lang="en-US" sz="1400" dirty="0">
                <a:solidFill>
                  <a:srgbClr val="92D05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https://alishalarkin18.wixsite.com/alisha-larkin-devry</a:t>
            </a:r>
            <a:r>
              <a:rPr lang="en-US" sz="1400" dirty="0">
                <a:solidFill>
                  <a:srgbClr val="92D050"/>
                </a:solidFill>
                <a:latin typeface="Times New Roman" panose="02020603050405020304" pitchFamily="18" charset="0"/>
                <a:cs typeface="Times New Roman" panose="02020603050405020304" pitchFamily="18" charset="0"/>
              </a:rPr>
              <a:t> </a:t>
            </a:r>
          </a:p>
          <a:p>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F7A998F-5ADE-F615-5DBC-DE8737BFD2D3}"/>
              </a:ext>
            </a:extLst>
          </p:cNvPr>
          <p:cNvSpPr txBox="1"/>
          <p:nvPr/>
        </p:nvSpPr>
        <p:spPr>
          <a:xfrm>
            <a:off x="3716895" y="884153"/>
            <a:ext cx="4752109" cy="1323439"/>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NETW211</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DeVry University</a:t>
            </a:r>
            <a:endParaRPr lang="en-US" sz="4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250A452-A402-5AF5-18E8-BB8963B7D10E}"/>
              </a:ext>
            </a:extLst>
          </p:cNvPr>
          <p:cNvSpPr txBox="1"/>
          <p:nvPr/>
        </p:nvSpPr>
        <p:spPr>
          <a:xfrm>
            <a:off x="3791156" y="2430208"/>
            <a:ext cx="4603586" cy="400110"/>
          </a:xfrm>
          <a:prstGeom prst="rect">
            <a:avLst/>
          </a:prstGeom>
          <a:noFill/>
        </p:spPr>
        <p:txBody>
          <a:bodyPr wrap="square" rtlCol="0">
            <a:spAutoFit/>
          </a:bodyPr>
          <a:lstStyle/>
          <a:p>
            <a:pPr algn="ctr"/>
            <a:r>
              <a:rPr lang="en-US" sz="20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Fundamentals of Cloud Computing</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20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62457F01-1594-C3D9-753F-1B6B26ACA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675" y="200464"/>
            <a:ext cx="8386650" cy="6457071"/>
          </a:xfrm>
          <a:prstGeom prst="rect">
            <a:avLst/>
          </a:prstGeom>
        </p:spPr>
      </p:pic>
    </p:spTree>
    <p:extLst>
      <p:ext uri="{BB962C8B-B14F-4D97-AF65-F5344CB8AC3E}">
        <p14:creationId xmlns:p14="http://schemas.microsoft.com/office/powerpoint/2010/main" val="171628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7C3B5CD1-DCD5-7BB8-16C2-8C633C869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425" y="348176"/>
            <a:ext cx="7829149" cy="6161648"/>
          </a:xfrm>
          <a:prstGeom prst="rect">
            <a:avLst/>
          </a:prstGeom>
        </p:spPr>
      </p:pic>
    </p:spTree>
    <p:extLst>
      <p:ext uri="{BB962C8B-B14F-4D97-AF65-F5344CB8AC3E}">
        <p14:creationId xmlns:p14="http://schemas.microsoft.com/office/powerpoint/2010/main" val="331917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E62B3A15-670E-1573-5277-0840CC30B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884" y="320040"/>
            <a:ext cx="8054232" cy="6217920"/>
          </a:xfrm>
          <a:prstGeom prst="rect">
            <a:avLst/>
          </a:prstGeom>
        </p:spPr>
      </p:pic>
    </p:spTree>
    <p:extLst>
      <p:ext uri="{BB962C8B-B14F-4D97-AF65-F5344CB8AC3E}">
        <p14:creationId xmlns:p14="http://schemas.microsoft.com/office/powerpoint/2010/main" val="114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7DE850E4-3C44-1899-C454-4BDA7B67B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013" y="320040"/>
            <a:ext cx="8569973" cy="6217920"/>
          </a:xfrm>
          <a:prstGeom prst="rect">
            <a:avLst/>
          </a:prstGeom>
        </p:spPr>
      </p:pic>
    </p:spTree>
    <p:extLst>
      <p:ext uri="{BB962C8B-B14F-4D97-AF65-F5344CB8AC3E}">
        <p14:creationId xmlns:p14="http://schemas.microsoft.com/office/powerpoint/2010/main" val="25292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F3F533-D44C-92F8-6922-ED497662F5D6}"/>
              </a:ext>
            </a:extLst>
          </p:cNvPr>
          <p:cNvSpPr>
            <a:spLocks noGrp="1"/>
          </p:cNvSpPr>
          <p:nvPr>
            <p:ph type="body" sz="half" idx="2"/>
          </p:nvPr>
        </p:nvSpPr>
        <p:spPr>
          <a:xfrm>
            <a:off x="3267003" y="2843645"/>
            <a:ext cx="5657994" cy="1170709"/>
          </a:xfrm>
        </p:spPr>
        <p:txBody>
          <a:bodyPr>
            <a:normAutofit/>
          </a:bodyPr>
          <a:lstStyle/>
          <a:p>
            <a:pPr algn="ctr"/>
            <a:r>
              <a:rPr lang="en-US" sz="2000" b="1" dirty="0">
                <a:latin typeface="Times New Roman" panose="02020603050405020304" pitchFamily="18" charset="0"/>
                <a:cs typeface="Times New Roman" panose="02020603050405020304" pitchFamily="18" charset="0"/>
              </a:rPr>
              <a:t>Module 4 Azure VM Security</a:t>
            </a:r>
          </a:p>
        </p:txBody>
      </p:sp>
    </p:spTree>
    <p:extLst>
      <p:ext uri="{BB962C8B-B14F-4D97-AF65-F5344CB8AC3E}">
        <p14:creationId xmlns:p14="http://schemas.microsoft.com/office/powerpoint/2010/main" val="59767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2DECA-12B3-F285-97CB-E53BC10A8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490" y="428420"/>
            <a:ext cx="8209020" cy="6001160"/>
          </a:xfrm>
          <a:prstGeom prst="rect">
            <a:avLst/>
          </a:prstGeom>
        </p:spPr>
      </p:pic>
    </p:spTree>
    <p:extLst>
      <p:ext uri="{BB962C8B-B14F-4D97-AF65-F5344CB8AC3E}">
        <p14:creationId xmlns:p14="http://schemas.microsoft.com/office/powerpoint/2010/main" val="249252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4BE18A-FFAD-EA22-AEE0-5B74DF0F010A}"/>
              </a:ext>
            </a:extLst>
          </p:cNvPr>
          <p:cNvSpPr txBox="1"/>
          <p:nvPr/>
        </p:nvSpPr>
        <p:spPr>
          <a:xfrm>
            <a:off x="3283527" y="2844225"/>
            <a:ext cx="5624945"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Module 5 Cloud Storage</a:t>
            </a:r>
          </a:p>
        </p:txBody>
      </p:sp>
    </p:spTree>
    <p:extLst>
      <p:ext uri="{BB962C8B-B14F-4D97-AF65-F5344CB8AC3E}">
        <p14:creationId xmlns:p14="http://schemas.microsoft.com/office/powerpoint/2010/main" val="11410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49A02C3E-A768-D798-4EFA-06F16808A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052" y="890945"/>
            <a:ext cx="7019896" cy="1086002"/>
          </a:xfrm>
          <a:prstGeom prst="rect">
            <a:avLst/>
          </a:prstGeom>
        </p:spPr>
      </p:pic>
      <p:pic>
        <p:nvPicPr>
          <p:cNvPr id="12" name="Picture 11" descr="A picture containing text, monitor, screen, dark&#10;&#10;Description automatically generated">
            <a:extLst>
              <a:ext uri="{FF2B5EF4-FFF2-40B4-BE49-F238E27FC236}">
                <a16:creationId xmlns:a16="http://schemas.microsoft.com/office/drawing/2014/main" id="{C6524103-C96F-A516-704C-4C7C464C9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052" y="1976947"/>
            <a:ext cx="7019896" cy="3990108"/>
          </a:xfrm>
          <a:prstGeom prst="rect">
            <a:avLst/>
          </a:prstGeom>
        </p:spPr>
      </p:pic>
    </p:spTree>
    <p:extLst>
      <p:ext uri="{BB962C8B-B14F-4D97-AF65-F5344CB8AC3E}">
        <p14:creationId xmlns:p14="http://schemas.microsoft.com/office/powerpoint/2010/main" val="2505323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6159AF2E-EEEB-2E72-8FE8-C90365CEE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604" y="228600"/>
            <a:ext cx="7908792" cy="6400800"/>
          </a:xfrm>
          <a:prstGeom prst="rect">
            <a:avLst/>
          </a:prstGeom>
        </p:spPr>
      </p:pic>
    </p:spTree>
    <p:extLst>
      <p:ext uri="{BB962C8B-B14F-4D97-AF65-F5344CB8AC3E}">
        <p14:creationId xmlns:p14="http://schemas.microsoft.com/office/powerpoint/2010/main" val="250367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FBBA6A51-8D72-99EE-585A-3DC136CE2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866" y="1875914"/>
            <a:ext cx="7430268" cy="881354"/>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9DDE43A2-1AEF-36A9-D29C-15979D53A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866" y="2714041"/>
            <a:ext cx="7430267" cy="3657262"/>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17AE9D84-A60A-7AAD-3F47-72878842A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866" y="368711"/>
            <a:ext cx="7430267" cy="1507204"/>
          </a:xfrm>
          <a:prstGeom prst="rect">
            <a:avLst/>
          </a:prstGeom>
        </p:spPr>
      </p:pic>
    </p:spTree>
    <p:extLst>
      <p:ext uri="{BB962C8B-B14F-4D97-AF65-F5344CB8AC3E}">
        <p14:creationId xmlns:p14="http://schemas.microsoft.com/office/powerpoint/2010/main" val="402568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D409-5FAD-B5DA-AE39-B5AD53F855F7}"/>
              </a:ext>
            </a:extLst>
          </p:cNvPr>
          <p:cNvSpPr>
            <a:spLocks noGrp="1"/>
          </p:cNvSpPr>
          <p:nvPr>
            <p:ph type="title"/>
          </p:nvPr>
        </p:nvSpPr>
        <p:spPr>
          <a:xfrm>
            <a:off x="4026334" y="188912"/>
            <a:ext cx="3932237" cy="1600200"/>
          </a:xfrm>
        </p:spPr>
        <p:txBody>
          <a:bodyPr/>
          <a:lstStyle/>
          <a:p>
            <a:pPr algn="ct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Introduction</a:t>
            </a:r>
            <a:br>
              <a:rPr lang="en-US" sz="3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endParaRPr lang="en-US" dirty="0"/>
          </a:p>
        </p:txBody>
      </p:sp>
      <p:sp>
        <p:nvSpPr>
          <p:cNvPr id="4" name="Text Placeholder 3">
            <a:extLst>
              <a:ext uri="{FF2B5EF4-FFF2-40B4-BE49-F238E27FC236}">
                <a16:creationId xmlns:a16="http://schemas.microsoft.com/office/drawing/2014/main" id="{15F3F533-D44C-92F8-6922-ED497662F5D6}"/>
              </a:ext>
            </a:extLst>
          </p:cNvPr>
          <p:cNvSpPr>
            <a:spLocks noGrp="1"/>
          </p:cNvSpPr>
          <p:nvPr>
            <p:ph type="body" sz="half" idx="2"/>
          </p:nvPr>
        </p:nvSpPr>
        <p:spPr>
          <a:xfrm>
            <a:off x="773546" y="1789112"/>
            <a:ext cx="10437812" cy="4367165"/>
          </a:xfrm>
        </p:spPr>
        <p:txBody>
          <a:bodyPr>
            <a:normAutofit/>
          </a:bodyPr>
          <a:lstStyle/>
          <a:p>
            <a:pPr marL="36900" indent="0">
              <a:lnSpc>
                <a:spcPct val="90000"/>
              </a:lnSpc>
              <a:spcBef>
                <a:spcPct val="20000"/>
              </a:spcBef>
              <a:spcAft>
                <a:spcPts val="600"/>
              </a:spcAft>
              <a:buClr>
                <a:schemeClr val="tx2"/>
              </a:buClr>
              <a:buSzPct val="70000"/>
              <a:buFont typeface="Wingdings 2" charset="2"/>
              <a:buNone/>
            </a:pPr>
            <a:r>
              <a:rPr lang="en-US" sz="12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NETW211 – Fundamentals of Cloud Computing</a:t>
            </a:r>
            <a:r>
              <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  explore cloud computing  and understanding virtualization of cloud computing.</a:t>
            </a:r>
          </a:p>
          <a:p>
            <a:pPr marL="36900" indent="0">
              <a:lnSpc>
                <a:spcPct val="90000"/>
              </a:lnSpc>
              <a:spcBef>
                <a:spcPct val="20000"/>
              </a:spcBef>
              <a:spcAft>
                <a:spcPts val="600"/>
              </a:spcAft>
              <a:buClr>
                <a:schemeClr val="tx2"/>
              </a:buClr>
              <a:buSzPct val="70000"/>
              <a:buFont typeface="Wingdings 2" charset="2"/>
              <a:buNone/>
            </a:pPr>
            <a:endPar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endParaRPr>
          </a:p>
          <a:p>
            <a:pPr marL="36900" indent="0">
              <a:lnSpc>
                <a:spcPct val="90000"/>
              </a:lnSpc>
              <a:spcBef>
                <a:spcPct val="20000"/>
              </a:spcBef>
              <a:spcAft>
                <a:spcPts val="600"/>
              </a:spcAft>
              <a:buClr>
                <a:schemeClr val="tx2"/>
              </a:buClr>
              <a:buSzPct val="70000"/>
              <a:buFont typeface="Wingdings 2" charset="2"/>
              <a:buNone/>
            </a:pPr>
            <a:endPar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endParaRPr>
          </a:p>
          <a:p>
            <a:pPr marL="36900" indent="0">
              <a:lnSpc>
                <a:spcPct val="90000"/>
              </a:lnSpc>
              <a:spcBef>
                <a:spcPct val="20000"/>
              </a:spcBef>
              <a:spcAft>
                <a:spcPts val="600"/>
              </a:spcAft>
              <a:buClr>
                <a:schemeClr val="tx2"/>
              </a:buClr>
              <a:buSzPct val="70000"/>
              <a:buFont typeface="Wingdings 2" charset="2"/>
              <a:buNone/>
            </a:pPr>
            <a:r>
              <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Learning objectives for NETW211 includes:</a:t>
            </a:r>
          </a:p>
          <a:p>
            <a:pPr>
              <a:lnSpc>
                <a:spcPct val="90000"/>
              </a:lnSpc>
              <a:spcBef>
                <a:spcPct val="20000"/>
              </a:spcBef>
              <a:spcAft>
                <a:spcPts val="600"/>
              </a:spcAft>
              <a:buClr>
                <a:schemeClr val="tx2"/>
              </a:buClr>
              <a:buSzPct val="70000"/>
              <a:buFont typeface="Wingdings 2" charset="2"/>
              <a:buChar char="v"/>
            </a:pPr>
            <a:r>
              <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Produce a network on the cloud platform</a:t>
            </a:r>
          </a:p>
          <a:p>
            <a:pPr>
              <a:lnSpc>
                <a:spcPct val="90000"/>
              </a:lnSpc>
              <a:spcBef>
                <a:spcPct val="20000"/>
              </a:spcBef>
              <a:spcAft>
                <a:spcPts val="600"/>
              </a:spcAft>
              <a:buClr>
                <a:schemeClr val="tx2"/>
              </a:buClr>
              <a:buSzPct val="70000"/>
              <a:buFont typeface="Wingdings 2" charset="2"/>
              <a:buChar char="v"/>
            </a:pPr>
            <a:r>
              <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Assess cloud-centric access control techniques</a:t>
            </a:r>
          </a:p>
          <a:p>
            <a:pPr>
              <a:lnSpc>
                <a:spcPct val="90000"/>
              </a:lnSpc>
              <a:spcBef>
                <a:spcPct val="20000"/>
              </a:spcBef>
              <a:spcAft>
                <a:spcPts val="600"/>
              </a:spcAft>
              <a:buClr>
                <a:schemeClr val="tx2"/>
              </a:buClr>
              <a:buSzPct val="70000"/>
              <a:buFont typeface="Wingdings 2" charset="2"/>
              <a:buChar char="v"/>
            </a:pPr>
            <a:r>
              <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Explain virtualization of the networking</a:t>
            </a:r>
          </a:p>
          <a:p>
            <a:pPr>
              <a:lnSpc>
                <a:spcPct val="90000"/>
              </a:lnSpc>
              <a:spcBef>
                <a:spcPct val="20000"/>
              </a:spcBef>
              <a:spcAft>
                <a:spcPts val="600"/>
              </a:spcAft>
              <a:buClr>
                <a:schemeClr val="tx2"/>
              </a:buClr>
              <a:buSzPct val="70000"/>
              <a:buFont typeface="Wingdings 2" charset="2"/>
            </a:pPr>
            <a:endPar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endParaRPr>
          </a:p>
          <a:p>
            <a:pPr>
              <a:lnSpc>
                <a:spcPct val="90000"/>
              </a:lnSpc>
              <a:spcBef>
                <a:spcPct val="20000"/>
              </a:spcBef>
              <a:spcAft>
                <a:spcPts val="600"/>
              </a:spcAft>
              <a:buClr>
                <a:schemeClr val="tx2"/>
              </a:buClr>
              <a:buSzPct val="70000"/>
              <a:buFont typeface="Wingdings 2" charset="2"/>
            </a:pPr>
            <a:endPar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endParaRPr>
          </a:p>
          <a:p>
            <a:pPr marL="36900" indent="0">
              <a:lnSpc>
                <a:spcPct val="90000"/>
              </a:lnSpc>
              <a:spcBef>
                <a:spcPct val="20000"/>
              </a:spcBef>
              <a:spcAft>
                <a:spcPts val="600"/>
              </a:spcAft>
              <a:buClr>
                <a:schemeClr val="tx2"/>
              </a:buClr>
              <a:buSzPct val="70000"/>
              <a:buFont typeface="Wingdings 2" charset="2"/>
              <a:buNone/>
            </a:pPr>
            <a:r>
              <a:rPr lang="en-US" sz="12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NETW211</a:t>
            </a:r>
            <a:r>
              <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cs typeface="Times New Roman" panose="02020603050405020304" pitchFamily="18" charset="0"/>
              </a:rPr>
              <a:t> introduces  ITPRO.TV, Live, Virtual Machines Labs, and Cengage MindTap to help student to strengthen their  skills  to prepare for the job market in technology.</a:t>
            </a:r>
            <a:endParaRPr lang="en-US" sz="1200" dirty="0"/>
          </a:p>
        </p:txBody>
      </p:sp>
    </p:spTree>
    <p:extLst>
      <p:ext uri="{BB962C8B-B14F-4D97-AF65-F5344CB8AC3E}">
        <p14:creationId xmlns:p14="http://schemas.microsoft.com/office/powerpoint/2010/main" val="146579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98D1B6-EC72-6E5B-03AD-E58151A93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729" y="2079902"/>
            <a:ext cx="7410539" cy="914021"/>
          </a:xfrm>
          <a:prstGeom prst="rect">
            <a:avLst/>
          </a:prstGeom>
        </p:spPr>
      </p:pic>
      <p:pic>
        <p:nvPicPr>
          <p:cNvPr id="16" name="Picture 15" descr="Graphical user interface, text&#10;&#10;Description automatically generated with medium confidence">
            <a:extLst>
              <a:ext uri="{FF2B5EF4-FFF2-40B4-BE49-F238E27FC236}">
                <a16:creationId xmlns:a16="http://schemas.microsoft.com/office/drawing/2014/main" id="{0B947884-01FB-B01F-3ABA-4D8CEEC16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729" y="2993922"/>
            <a:ext cx="7410539" cy="870157"/>
          </a:xfrm>
          <a:prstGeom prst="rect">
            <a:avLst/>
          </a:prstGeom>
        </p:spPr>
      </p:pic>
      <p:pic>
        <p:nvPicPr>
          <p:cNvPr id="18" name="Picture 17" descr="A picture containing graphical user interface&#10;&#10;Description automatically generated">
            <a:extLst>
              <a:ext uri="{FF2B5EF4-FFF2-40B4-BE49-F238E27FC236}">
                <a16:creationId xmlns:a16="http://schemas.microsoft.com/office/drawing/2014/main" id="{E39CF856-8890-BD6D-1083-E09F25FE3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729" y="3864079"/>
            <a:ext cx="7410538" cy="1047134"/>
          </a:xfrm>
          <a:prstGeom prst="rect">
            <a:avLst/>
          </a:prstGeom>
        </p:spPr>
      </p:pic>
      <p:pic>
        <p:nvPicPr>
          <p:cNvPr id="20" name="Picture 19">
            <a:extLst>
              <a:ext uri="{FF2B5EF4-FFF2-40B4-BE49-F238E27FC236}">
                <a16:creationId xmlns:a16="http://schemas.microsoft.com/office/drawing/2014/main" id="{8602D8E5-C597-0234-6646-F2727353F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728" y="4911213"/>
            <a:ext cx="7410538" cy="693174"/>
          </a:xfrm>
          <a:prstGeom prst="rect">
            <a:avLst/>
          </a:prstGeom>
        </p:spPr>
      </p:pic>
      <p:pic>
        <p:nvPicPr>
          <p:cNvPr id="22" name="Picture 21" descr="Text&#10;&#10;Description automatically generated">
            <a:extLst>
              <a:ext uri="{FF2B5EF4-FFF2-40B4-BE49-F238E27FC236}">
                <a16:creationId xmlns:a16="http://schemas.microsoft.com/office/drawing/2014/main" id="{FBE8522D-406D-7075-0053-2397992564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0728" y="471948"/>
            <a:ext cx="7410538" cy="1613099"/>
          </a:xfrm>
          <a:prstGeom prst="rect">
            <a:avLst/>
          </a:prstGeom>
        </p:spPr>
      </p:pic>
    </p:spTree>
    <p:extLst>
      <p:ext uri="{BB962C8B-B14F-4D97-AF65-F5344CB8AC3E}">
        <p14:creationId xmlns:p14="http://schemas.microsoft.com/office/powerpoint/2010/main" val="429269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63822A-E80A-D638-4B9F-072C39D9A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568" y="2332950"/>
            <a:ext cx="7244862" cy="804446"/>
          </a:xfrm>
          <a:prstGeom prst="rect">
            <a:avLst/>
          </a:prstGeom>
        </p:spPr>
      </p:pic>
      <p:pic>
        <p:nvPicPr>
          <p:cNvPr id="8" name="Picture 7">
            <a:extLst>
              <a:ext uri="{FF2B5EF4-FFF2-40B4-BE49-F238E27FC236}">
                <a16:creationId xmlns:a16="http://schemas.microsoft.com/office/drawing/2014/main" id="{48CBF4ED-E527-3FD1-D11E-5DB97B9D5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568" y="3143801"/>
            <a:ext cx="7244862" cy="80444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8DF53E5A-9C31-6BDD-08C6-48FC4C1F5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569" y="3935436"/>
            <a:ext cx="7244862" cy="962814"/>
          </a:xfrm>
          <a:prstGeom prst="rect">
            <a:avLst/>
          </a:prstGeom>
        </p:spPr>
      </p:pic>
      <p:pic>
        <p:nvPicPr>
          <p:cNvPr id="16" name="Picture 15">
            <a:extLst>
              <a:ext uri="{FF2B5EF4-FFF2-40B4-BE49-F238E27FC236}">
                <a16:creationId xmlns:a16="http://schemas.microsoft.com/office/drawing/2014/main" id="{21AD5977-D247-801C-3ADC-10C6360AEB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569" y="4898250"/>
            <a:ext cx="7244861" cy="658487"/>
          </a:xfrm>
          <a:prstGeom prst="rect">
            <a:avLst/>
          </a:prstGeom>
        </p:spPr>
      </p:pic>
      <p:pic>
        <p:nvPicPr>
          <p:cNvPr id="18" name="Picture 17">
            <a:extLst>
              <a:ext uri="{FF2B5EF4-FFF2-40B4-BE49-F238E27FC236}">
                <a16:creationId xmlns:a16="http://schemas.microsoft.com/office/drawing/2014/main" id="{6FA1A426-0CF8-65EC-757C-8EADEA9FB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3568" y="592543"/>
            <a:ext cx="7244862" cy="1740407"/>
          </a:xfrm>
          <a:prstGeom prst="rect">
            <a:avLst/>
          </a:prstGeom>
        </p:spPr>
      </p:pic>
    </p:spTree>
    <p:extLst>
      <p:ext uri="{BB962C8B-B14F-4D97-AF65-F5344CB8AC3E}">
        <p14:creationId xmlns:p14="http://schemas.microsoft.com/office/powerpoint/2010/main" val="4130585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8DFB4-1B62-43BE-8964-C9C943BB016B}"/>
              </a:ext>
            </a:extLst>
          </p:cNvPr>
          <p:cNvSpPr txBox="1"/>
          <p:nvPr/>
        </p:nvSpPr>
        <p:spPr>
          <a:xfrm>
            <a:off x="3574472" y="2844225"/>
            <a:ext cx="5347855"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Module 6 Cloud Monitoring</a:t>
            </a:r>
          </a:p>
        </p:txBody>
      </p:sp>
    </p:spTree>
    <p:extLst>
      <p:ext uri="{BB962C8B-B14F-4D97-AF65-F5344CB8AC3E}">
        <p14:creationId xmlns:p14="http://schemas.microsoft.com/office/powerpoint/2010/main" val="361450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 website&#10;&#10;Description automatically generated">
            <a:extLst>
              <a:ext uri="{FF2B5EF4-FFF2-40B4-BE49-F238E27FC236}">
                <a16:creationId xmlns:a16="http://schemas.microsoft.com/office/drawing/2014/main" id="{844D895E-4551-7A5B-83BE-A2BC3DC1C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997" y="325582"/>
            <a:ext cx="7920006" cy="6206836"/>
          </a:xfrm>
          <a:prstGeom prst="rect">
            <a:avLst/>
          </a:prstGeom>
        </p:spPr>
      </p:pic>
    </p:spTree>
    <p:extLst>
      <p:ext uri="{BB962C8B-B14F-4D97-AF65-F5344CB8AC3E}">
        <p14:creationId xmlns:p14="http://schemas.microsoft.com/office/powerpoint/2010/main" val="2078680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email, website&#10;&#10;Description automatically generated">
            <a:extLst>
              <a:ext uri="{FF2B5EF4-FFF2-40B4-BE49-F238E27FC236}">
                <a16:creationId xmlns:a16="http://schemas.microsoft.com/office/drawing/2014/main" id="{3D211E96-A353-0241-FB90-E2CF8386F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249" y="313006"/>
            <a:ext cx="7793501" cy="6231987"/>
          </a:xfrm>
          <a:prstGeom prst="rect">
            <a:avLst/>
          </a:prstGeom>
        </p:spPr>
      </p:pic>
    </p:spTree>
    <p:extLst>
      <p:ext uri="{BB962C8B-B14F-4D97-AF65-F5344CB8AC3E}">
        <p14:creationId xmlns:p14="http://schemas.microsoft.com/office/powerpoint/2010/main" val="418496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table&#10;&#10;Description automatically generated with medium confidence">
            <a:extLst>
              <a:ext uri="{FF2B5EF4-FFF2-40B4-BE49-F238E27FC236}">
                <a16:creationId xmlns:a16="http://schemas.microsoft.com/office/drawing/2014/main" id="{57C6F036-B919-7EB1-5841-B693DA9D3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67" y="298938"/>
            <a:ext cx="7899266" cy="6260123"/>
          </a:xfrm>
          <a:prstGeom prst="rect">
            <a:avLst/>
          </a:prstGeom>
        </p:spPr>
      </p:pic>
    </p:spTree>
    <p:extLst>
      <p:ext uri="{BB962C8B-B14F-4D97-AF65-F5344CB8AC3E}">
        <p14:creationId xmlns:p14="http://schemas.microsoft.com/office/powerpoint/2010/main" val="286159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7ABDB1F0-F108-AA54-E0BA-790C5AFE7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773" y="341141"/>
            <a:ext cx="7730453" cy="6175717"/>
          </a:xfrm>
          <a:prstGeom prst="rect">
            <a:avLst/>
          </a:prstGeom>
        </p:spPr>
      </p:pic>
    </p:spTree>
    <p:extLst>
      <p:ext uri="{BB962C8B-B14F-4D97-AF65-F5344CB8AC3E}">
        <p14:creationId xmlns:p14="http://schemas.microsoft.com/office/powerpoint/2010/main" val="239819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41EE92-ADF1-1A64-197A-CEAECB537EB8}"/>
              </a:ext>
            </a:extLst>
          </p:cNvPr>
          <p:cNvSpPr txBox="1"/>
          <p:nvPr/>
        </p:nvSpPr>
        <p:spPr>
          <a:xfrm>
            <a:off x="4551858" y="333624"/>
            <a:ext cx="3782291"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Challenges</a:t>
            </a:r>
            <a:endParaRPr lang="en-US" sz="3200" dirty="0"/>
          </a:p>
        </p:txBody>
      </p:sp>
      <p:pic>
        <p:nvPicPr>
          <p:cNvPr id="13" name="Picture 12" descr="Graphical user interface, text, application&#10;&#10;Description automatically generated">
            <a:extLst>
              <a:ext uri="{FF2B5EF4-FFF2-40B4-BE49-F238E27FC236}">
                <a16:creationId xmlns:a16="http://schemas.microsoft.com/office/drawing/2014/main" id="{FE80BF20-9A70-D6EA-5861-BB32D48F6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77" y="1195754"/>
            <a:ext cx="10466363" cy="4895556"/>
          </a:xfrm>
          <a:prstGeom prst="rect">
            <a:avLst/>
          </a:prstGeom>
        </p:spPr>
      </p:pic>
    </p:spTree>
    <p:extLst>
      <p:ext uri="{BB962C8B-B14F-4D97-AF65-F5344CB8AC3E}">
        <p14:creationId xmlns:p14="http://schemas.microsoft.com/office/powerpoint/2010/main" val="1236308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4C9467-AFB3-13DE-F5CE-10EA4572E5F8}"/>
              </a:ext>
            </a:extLst>
          </p:cNvPr>
          <p:cNvSpPr txBox="1"/>
          <p:nvPr/>
        </p:nvSpPr>
        <p:spPr>
          <a:xfrm>
            <a:off x="2840181" y="338691"/>
            <a:ext cx="6996545" cy="800219"/>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Technology Careers and Opportunity</a:t>
            </a:r>
            <a:br>
              <a:rPr lang="en-US" sz="1200" dirty="0"/>
            </a:br>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58EF2E91-E82C-6CD7-C794-0D6CBCDC8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8" y="1013091"/>
            <a:ext cx="10086110" cy="5506218"/>
          </a:xfrm>
          <a:prstGeom prst="rect">
            <a:avLst/>
          </a:prstGeom>
        </p:spPr>
      </p:pic>
    </p:spTree>
    <p:extLst>
      <p:ext uri="{BB962C8B-B14F-4D97-AF65-F5344CB8AC3E}">
        <p14:creationId xmlns:p14="http://schemas.microsoft.com/office/powerpoint/2010/main" val="92223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7F2445-5B42-9982-E27F-65F01ACB16F4}"/>
              </a:ext>
            </a:extLst>
          </p:cNvPr>
          <p:cNvSpPr txBox="1"/>
          <p:nvPr/>
        </p:nvSpPr>
        <p:spPr>
          <a:xfrm>
            <a:off x="2155722" y="2037529"/>
            <a:ext cx="7880555" cy="3706271"/>
          </a:xfrm>
          <a:prstGeom prst="rect">
            <a:avLst/>
          </a:prstGeom>
          <a:noFill/>
        </p:spPr>
        <p:txBody>
          <a:bodyPr wrap="square" rtlCol="0">
            <a:spAutoFit/>
          </a:bodyPr>
          <a:lstStyle/>
          <a:p>
            <a:pPr algn="just">
              <a:lnSpc>
                <a:spcPct val="250000"/>
              </a:lnSpc>
            </a:pPr>
            <a:r>
              <a:rPr lang="en-US" sz="1200" b="1" dirty="0">
                <a:latin typeface="Times New Roman" panose="02020603050405020304" pitchFamily="18" charset="0"/>
                <a:cs typeface="Times New Roman" panose="02020603050405020304" pitchFamily="18" charset="0"/>
              </a:rPr>
              <a:t>Fundamentals of Cloud Computing </a:t>
            </a:r>
            <a:r>
              <a:rPr lang="en-US" sz="1200" dirty="0">
                <a:latin typeface="Times New Roman" panose="02020603050405020304" pitchFamily="18" charset="0"/>
                <a:cs typeface="Times New Roman" panose="02020603050405020304" pitchFamily="18" charset="0"/>
              </a:rPr>
              <a:t>(NETW211) course was intriguing. I analyze and test common cloud maintenance tools, services and techniques. Explain the virtualization of networking. In addition, explored cloud-centric access control techniques. ITPRO.TV offered topics that covered CompTIA Cloud+, Cloud Technology Skills, Networking Skills, and Certification Exam Practice. Professor Lynn Risley is amazing and provided the tools needed to complete NETW211, as well as keep students updated through his daily announcements. Thank you, Professor Lynn Risley, for making this experience at DeVry University one to remember! </a:t>
            </a:r>
          </a:p>
          <a:p>
            <a:pPr algn="ctr">
              <a:lnSpc>
                <a:spcPct val="250000"/>
              </a:lnSpc>
            </a:pPr>
            <a:r>
              <a:rPr lang="en-US" sz="1200" b="1" dirty="0">
                <a:latin typeface="Times New Roman" panose="02020603050405020304" pitchFamily="18" charset="0"/>
                <a:cs typeface="Times New Roman" panose="02020603050405020304" pitchFamily="18" charset="0"/>
              </a:rPr>
              <a:t>---</a:t>
            </a:r>
          </a:p>
          <a:p>
            <a:pPr algn="ctr">
              <a:lnSpc>
                <a:spcPct val="250000"/>
              </a:lnSpc>
            </a:pPr>
            <a:r>
              <a:rPr lang="en-US" sz="1200" dirty="0">
                <a:latin typeface="Times New Roman" panose="02020603050405020304" pitchFamily="18" charset="0"/>
                <a:cs typeface="Times New Roman" panose="02020603050405020304" pitchFamily="18" charset="0"/>
              </a:rPr>
              <a:t>Alisha T. Larkin</a:t>
            </a:r>
          </a:p>
        </p:txBody>
      </p:sp>
      <p:sp>
        <p:nvSpPr>
          <p:cNvPr id="3" name="TextBox 2">
            <a:extLst>
              <a:ext uri="{FF2B5EF4-FFF2-40B4-BE49-F238E27FC236}">
                <a16:creationId xmlns:a16="http://schemas.microsoft.com/office/drawing/2014/main" id="{4E1D325E-3E76-71A9-6BD5-637A62D7C145}"/>
              </a:ext>
            </a:extLst>
          </p:cNvPr>
          <p:cNvSpPr txBox="1"/>
          <p:nvPr/>
        </p:nvSpPr>
        <p:spPr>
          <a:xfrm>
            <a:off x="4391891" y="886691"/>
            <a:ext cx="2992582"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Conclusion</a:t>
            </a:r>
            <a:endParaRPr lang="en-US" sz="2800" dirty="0"/>
          </a:p>
        </p:txBody>
      </p:sp>
    </p:spTree>
    <p:extLst>
      <p:ext uri="{BB962C8B-B14F-4D97-AF65-F5344CB8AC3E}">
        <p14:creationId xmlns:p14="http://schemas.microsoft.com/office/powerpoint/2010/main" val="261308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DB37114D-218F-59AB-F749-99871E32D08D}"/>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1170221" y="337147"/>
            <a:ext cx="9851558" cy="6183706"/>
          </a:xfrm>
          <a:prstGeom prst="rect">
            <a:avLst/>
          </a:prstGeom>
        </p:spPr>
      </p:pic>
    </p:spTree>
    <p:extLst>
      <p:ext uri="{BB962C8B-B14F-4D97-AF65-F5344CB8AC3E}">
        <p14:creationId xmlns:p14="http://schemas.microsoft.com/office/powerpoint/2010/main" val="124657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8A8F88-75FC-3105-823A-CC237DAD8161}"/>
              </a:ext>
            </a:extLst>
          </p:cNvPr>
          <p:cNvSpPr txBox="1"/>
          <p:nvPr/>
        </p:nvSpPr>
        <p:spPr>
          <a:xfrm>
            <a:off x="6705599" y="6282814"/>
            <a:ext cx="5486401"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Alisha T. Larkin |  Fundamentals of Cloud Computing | NETW211 | April 2023</a:t>
            </a:r>
          </a:p>
        </p:txBody>
      </p:sp>
    </p:spTree>
    <p:extLst>
      <p:ext uri="{BB962C8B-B14F-4D97-AF65-F5344CB8AC3E}">
        <p14:creationId xmlns:p14="http://schemas.microsoft.com/office/powerpoint/2010/main" val="84332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73D53ED8-4C96-9843-AE13-2861D4CB2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09" y="281509"/>
            <a:ext cx="9895982" cy="6294982"/>
          </a:xfrm>
          <a:prstGeom prst="rect">
            <a:avLst/>
          </a:prstGeom>
        </p:spPr>
      </p:pic>
    </p:spTree>
    <p:extLst>
      <p:ext uri="{BB962C8B-B14F-4D97-AF65-F5344CB8AC3E}">
        <p14:creationId xmlns:p14="http://schemas.microsoft.com/office/powerpoint/2010/main" val="73198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860394BD-98F1-03CA-6D9E-B789291EE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038" y="367690"/>
            <a:ext cx="9839924" cy="6122620"/>
          </a:xfrm>
          <a:prstGeom prst="rect">
            <a:avLst/>
          </a:prstGeom>
        </p:spPr>
      </p:pic>
    </p:spTree>
    <p:extLst>
      <p:ext uri="{BB962C8B-B14F-4D97-AF65-F5344CB8AC3E}">
        <p14:creationId xmlns:p14="http://schemas.microsoft.com/office/powerpoint/2010/main" val="130522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3F5167-2696-A03D-4BE0-A356959A2929}"/>
              </a:ext>
            </a:extLst>
          </p:cNvPr>
          <p:cNvSpPr txBox="1"/>
          <p:nvPr/>
        </p:nvSpPr>
        <p:spPr>
          <a:xfrm>
            <a:off x="2888673" y="2632363"/>
            <a:ext cx="6414654"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Module 3 Azure VNET and Subnets</a:t>
            </a:r>
          </a:p>
        </p:txBody>
      </p:sp>
    </p:spTree>
    <p:extLst>
      <p:ext uri="{BB962C8B-B14F-4D97-AF65-F5344CB8AC3E}">
        <p14:creationId xmlns:p14="http://schemas.microsoft.com/office/powerpoint/2010/main" val="137869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0AF33B8-F551-8BB9-B3B0-7219F9891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607" y="249702"/>
            <a:ext cx="8414785" cy="6358596"/>
          </a:xfrm>
          <a:prstGeom prst="rect">
            <a:avLst/>
          </a:prstGeom>
        </p:spPr>
      </p:pic>
    </p:spTree>
    <p:extLst>
      <p:ext uri="{BB962C8B-B14F-4D97-AF65-F5344CB8AC3E}">
        <p14:creationId xmlns:p14="http://schemas.microsoft.com/office/powerpoint/2010/main" val="156150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C6D6D174-3C53-488D-182B-16D88F0CE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96" y="369277"/>
            <a:ext cx="8011807" cy="6119446"/>
          </a:xfrm>
          <a:prstGeom prst="rect">
            <a:avLst/>
          </a:prstGeom>
        </p:spPr>
      </p:pic>
    </p:spTree>
    <p:extLst>
      <p:ext uri="{BB962C8B-B14F-4D97-AF65-F5344CB8AC3E}">
        <p14:creationId xmlns:p14="http://schemas.microsoft.com/office/powerpoint/2010/main" val="95579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7C089B3E-E311-5D21-B5F3-6AD8D3D4C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99" y="348175"/>
            <a:ext cx="8035401" cy="6161649"/>
          </a:xfrm>
          <a:prstGeom prst="rect">
            <a:avLst/>
          </a:prstGeom>
        </p:spPr>
      </p:pic>
    </p:spTree>
    <p:extLst>
      <p:ext uri="{BB962C8B-B14F-4D97-AF65-F5344CB8AC3E}">
        <p14:creationId xmlns:p14="http://schemas.microsoft.com/office/powerpoint/2010/main" val="26714465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 2013 - 2022</Template>
  <TotalTime>636</TotalTime>
  <Words>246</Words>
  <Application>Microsoft Office PowerPoint</Application>
  <PresentationFormat>Widescreen</PresentationFormat>
  <Paragraphs>28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 2</vt:lpstr>
      <vt:lpstr>Office Theme</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of Cloud Computing  NETW211</dc:title>
  <dc:creator>Alisha Larkin</dc:creator>
  <cp:lastModifiedBy>Alisha Larkin</cp:lastModifiedBy>
  <cp:revision>11</cp:revision>
  <dcterms:created xsi:type="dcterms:W3CDTF">2023-04-22T16:05:14Z</dcterms:created>
  <dcterms:modified xsi:type="dcterms:W3CDTF">2023-08-29T22:31:17Z</dcterms:modified>
</cp:coreProperties>
</file>