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0"/>
  </p:notesMasterIdLst>
  <p:sldIdLst>
    <p:sldId id="256" r:id="rId5"/>
    <p:sldId id="257" r:id="rId6"/>
    <p:sldId id="282" r:id="rId7"/>
    <p:sldId id="261" r:id="rId8"/>
    <p:sldId id="258" r:id="rId9"/>
    <p:sldId id="259" r:id="rId10"/>
    <p:sldId id="262" r:id="rId11"/>
    <p:sldId id="268" r:id="rId12"/>
    <p:sldId id="269" r:id="rId13"/>
    <p:sldId id="263" r:id="rId14"/>
    <p:sldId id="270" r:id="rId15"/>
    <p:sldId id="271" r:id="rId16"/>
    <p:sldId id="272" r:id="rId17"/>
    <p:sldId id="273" r:id="rId18"/>
    <p:sldId id="264" r:id="rId19"/>
    <p:sldId id="274" r:id="rId20"/>
    <p:sldId id="278" r:id="rId21"/>
    <p:sldId id="275" r:id="rId22"/>
    <p:sldId id="279" r:id="rId23"/>
    <p:sldId id="280" r:id="rId24"/>
    <p:sldId id="285" r:id="rId25"/>
    <p:sldId id="283" r:id="rId26"/>
    <p:sldId id="284" r:id="rId27"/>
    <p:sldId id="286" r:id="rId28"/>
    <p:sldId id="265" r:id="rId29"/>
  </p:sldIdLst>
  <p:sldSz cx="9144000" cy="6858000" type="screen4x3"/>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00CC"/>
    <a:srgbClr val="FF0066"/>
    <a:srgbClr val="BC444F"/>
    <a:srgbClr val="99FF99"/>
    <a:srgbClr val="449A86"/>
    <a:srgbClr val="706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299FB4-78D1-4C27-A470-EE0474CC8643}" v="7" dt="2023-07-17T00:32:43.6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ha Larkin" userId="90882191007482c7" providerId="LiveId" clId="{1C299FB4-78D1-4C27-A470-EE0474CC8643}"/>
    <pc:docChg chg="undo custSel modSld">
      <pc:chgData name="Alisha Larkin" userId="90882191007482c7" providerId="LiveId" clId="{1C299FB4-78D1-4C27-A470-EE0474CC8643}" dt="2023-07-17T00:46:21.243" v="220" actId="14100"/>
      <pc:docMkLst>
        <pc:docMk/>
      </pc:docMkLst>
      <pc:sldChg chg="modSp mod">
        <pc:chgData name="Alisha Larkin" userId="90882191007482c7" providerId="LiveId" clId="{1C299FB4-78D1-4C27-A470-EE0474CC8643}" dt="2023-07-17T00:44:00.115" v="210" actId="1076"/>
        <pc:sldMkLst>
          <pc:docMk/>
          <pc:sldMk cId="0" sldId="256"/>
        </pc:sldMkLst>
        <pc:spChg chg="mod">
          <ac:chgData name="Alisha Larkin" userId="90882191007482c7" providerId="LiveId" clId="{1C299FB4-78D1-4C27-A470-EE0474CC8643}" dt="2023-07-17T00:44:00.115" v="210" actId="1076"/>
          <ac:spMkLst>
            <pc:docMk/>
            <pc:sldMk cId="0" sldId="256"/>
            <ac:spMk id="2" creationId="{00000000-0000-0000-0000-000000000000}"/>
          </ac:spMkLst>
        </pc:spChg>
      </pc:sldChg>
      <pc:sldChg chg="modSp mod">
        <pc:chgData name="Alisha Larkin" userId="90882191007482c7" providerId="LiveId" clId="{1C299FB4-78D1-4C27-A470-EE0474CC8643}" dt="2023-07-17T00:44:54.911" v="211" actId="207"/>
        <pc:sldMkLst>
          <pc:docMk/>
          <pc:sldMk cId="0" sldId="257"/>
        </pc:sldMkLst>
        <pc:spChg chg="mod">
          <ac:chgData name="Alisha Larkin" userId="90882191007482c7" providerId="LiveId" clId="{1C299FB4-78D1-4C27-A470-EE0474CC8643}" dt="2023-07-17T00:44:54.911" v="211" actId="207"/>
          <ac:spMkLst>
            <pc:docMk/>
            <pc:sldMk cId="0" sldId="257"/>
            <ac:spMk id="3" creationId="{00000000-0000-0000-0000-000000000000}"/>
          </ac:spMkLst>
        </pc:spChg>
        <pc:graphicFrameChg chg="mod">
          <ac:chgData name="Alisha Larkin" userId="90882191007482c7" providerId="LiveId" clId="{1C299FB4-78D1-4C27-A470-EE0474CC8643}" dt="2023-07-17T00:18:07.049" v="141" actId="1076"/>
          <ac:graphicFrameMkLst>
            <pc:docMk/>
            <pc:sldMk cId="0" sldId="257"/>
            <ac:graphicFrameMk id="4" creationId="{00000000-0000-0000-0000-000000000000}"/>
          </ac:graphicFrameMkLst>
        </pc:graphicFrameChg>
      </pc:sldChg>
      <pc:sldChg chg="addSp delSp modSp mod">
        <pc:chgData name="Alisha Larkin" userId="90882191007482c7" providerId="LiveId" clId="{1C299FB4-78D1-4C27-A470-EE0474CC8643}" dt="2023-07-17T00:45:42.430" v="216" actId="1076"/>
        <pc:sldMkLst>
          <pc:docMk/>
          <pc:sldMk cId="817421400" sldId="258"/>
        </pc:sldMkLst>
        <pc:spChg chg="mod">
          <ac:chgData name="Alisha Larkin" userId="90882191007482c7" providerId="LiveId" clId="{1C299FB4-78D1-4C27-A470-EE0474CC8643}" dt="2023-07-17T00:45:39.704" v="215" actId="1076"/>
          <ac:spMkLst>
            <pc:docMk/>
            <pc:sldMk cId="817421400" sldId="258"/>
            <ac:spMk id="2" creationId="{12570DED-E942-4274-A5C5-61D0403EDC64}"/>
          </ac:spMkLst>
        </pc:spChg>
        <pc:spChg chg="mod">
          <ac:chgData name="Alisha Larkin" userId="90882191007482c7" providerId="LiveId" clId="{1C299FB4-78D1-4C27-A470-EE0474CC8643}" dt="2023-07-16T23:49:21.948" v="65" actId="20577"/>
          <ac:spMkLst>
            <pc:docMk/>
            <pc:sldMk cId="817421400" sldId="258"/>
            <ac:spMk id="7" creationId="{FADDAB32-E602-42AB-85E5-81A683738955}"/>
          </ac:spMkLst>
        </pc:spChg>
        <pc:picChg chg="add del mod">
          <ac:chgData name="Alisha Larkin" userId="90882191007482c7" providerId="LiveId" clId="{1C299FB4-78D1-4C27-A470-EE0474CC8643}" dt="2023-07-16T23:28:55.936" v="3" actId="478"/>
          <ac:picMkLst>
            <pc:docMk/>
            <pc:sldMk cId="817421400" sldId="258"/>
            <ac:picMk id="6" creationId="{868E16DE-4AEE-DFA5-A9C4-CA387A02DDB3}"/>
          </ac:picMkLst>
        </pc:picChg>
        <pc:picChg chg="add del mod">
          <ac:chgData name="Alisha Larkin" userId="90882191007482c7" providerId="LiveId" clId="{1C299FB4-78D1-4C27-A470-EE0474CC8643}" dt="2023-07-16T23:48:20.030" v="15" actId="478"/>
          <ac:picMkLst>
            <pc:docMk/>
            <pc:sldMk cId="817421400" sldId="258"/>
            <ac:picMk id="9" creationId="{4391FFD8-46CF-42D0-3361-E601453CA6F8}"/>
          </ac:picMkLst>
        </pc:picChg>
        <pc:picChg chg="add del mod">
          <ac:chgData name="Alisha Larkin" userId="90882191007482c7" providerId="LiveId" clId="{1C299FB4-78D1-4C27-A470-EE0474CC8643}" dt="2023-07-17T00:15:47.721" v="122" actId="478"/>
          <ac:picMkLst>
            <pc:docMk/>
            <pc:sldMk cId="817421400" sldId="258"/>
            <ac:picMk id="11" creationId="{AE446892-D3D3-3696-B0C5-82094D76849B}"/>
          </ac:picMkLst>
        </pc:picChg>
        <pc:picChg chg="add mod">
          <ac:chgData name="Alisha Larkin" userId="90882191007482c7" providerId="LiveId" clId="{1C299FB4-78D1-4C27-A470-EE0474CC8643}" dt="2023-07-17T00:45:42.430" v="216" actId="1076"/>
          <ac:picMkLst>
            <pc:docMk/>
            <pc:sldMk cId="817421400" sldId="258"/>
            <ac:picMk id="13" creationId="{ADE197B1-256E-C1DF-1726-06FF3F2B2186}"/>
          </ac:picMkLst>
        </pc:picChg>
      </pc:sldChg>
      <pc:sldChg chg="addSp delSp modSp mod">
        <pc:chgData name="Alisha Larkin" userId="90882191007482c7" providerId="LiveId" clId="{1C299FB4-78D1-4C27-A470-EE0474CC8643}" dt="2023-07-17T00:46:21.243" v="220" actId="14100"/>
        <pc:sldMkLst>
          <pc:docMk/>
          <pc:sldMk cId="3214001409" sldId="259"/>
        </pc:sldMkLst>
        <pc:spChg chg="mod">
          <ac:chgData name="Alisha Larkin" userId="90882191007482c7" providerId="LiveId" clId="{1C299FB4-78D1-4C27-A470-EE0474CC8643}" dt="2023-07-17T00:45:12.620" v="213" actId="207"/>
          <ac:spMkLst>
            <pc:docMk/>
            <pc:sldMk cId="3214001409" sldId="259"/>
            <ac:spMk id="2" creationId="{12570DED-E942-4274-A5C5-61D0403EDC64}"/>
          </ac:spMkLst>
        </pc:spChg>
        <pc:spChg chg="mod">
          <ac:chgData name="Alisha Larkin" userId="90882191007482c7" providerId="LiveId" clId="{1C299FB4-78D1-4C27-A470-EE0474CC8643}" dt="2023-07-17T00:12:58.968" v="117" actId="14100"/>
          <ac:spMkLst>
            <pc:docMk/>
            <pc:sldMk cId="3214001409" sldId="259"/>
            <ac:spMk id="7" creationId="{FADDAB32-E602-42AB-85E5-81A683738955}"/>
          </ac:spMkLst>
        </pc:spChg>
        <pc:picChg chg="add del mod">
          <ac:chgData name="Alisha Larkin" userId="90882191007482c7" providerId="LiveId" clId="{1C299FB4-78D1-4C27-A470-EE0474CC8643}" dt="2023-07-17T00:30:33.169" v="151" actId="478"/>
          <ac:picMkLst>
            <pc:docMk/>
            <pc:sldMk cId="3214001409" sldId="259"/>
            <ac:picMk id="6" creationId="{9F239238-AB2B-6380-D12A-857D26E6FB33}"/>
          </ac:picMkLst>
        </pc:picChg>
        <pc:picChg chg="add del mod">
          <ac:chgData name="Alisha Larkin" userId="90882191007482c7" providerId="LiveId" clId="{1C299FB4-78D1-4C27-A470-EE0474CC8643}" dt="2023-07-17T00:32:02.886" v="161" actId="478"/>
          <ac:picMkLst>
            <pc:docMk/>
            <pc:sldMk cId="3214001409" sldId="259"/>
            <ac:picMk id="9" creationId="{0437E55D-A612-27B8-D72A-C14A506CB1DD}"/>
          </ac:picMkLst>
        </pc:picChg>
        <pc:picChg chg="add mod">
          <ac:chgData name="Alisha Larkin" userId="90882191007482c7" providerId="LiveId" clId="{1C299FB4-78D1-4C27-A470-EE0474CC8643}" dt="2023-07-17T00:46:21.243" v="220" actId="14100"/>
          <ac:picMkLst>
            <pc:docMk/>
            <pc:sldMk cId="3214001409" sldId="259"/>
            <ac:picMk id="11" creationId="{2A936BD3-6639-1BCD-AFA9-A7B43ECCDE6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A2DB4-435E-4A41-BBD4-33D24F7CB644}" type="datetimeFigureOut">
              <a:rPr lang="en-US" smtClean="0"/>
              <a:t>8/26/2023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BFD4D-7AF0-4FC1-A84E-1BC48AC9A003}" type="slidenum">
              <a:rPr lang="en-US" smtClean="0"/>
              <a:t>‹#›</a:t>
            </a:fld>
            <a:endParaRPr lang="en-US"/>
          </a:p>
        </p:txBody>
      </p:sp>
    </p:spTree>
    <p:extLst>
      <p:ext uri="{BB962C8B-B14F-4D97-AF65-F5344CB8AC3E}">
        <p14:creationId xmlns:p14="http://schemas.microsoft.com/office/powerpoint/2010/main" val="1191678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2BFD4D-7AF0-4FC1-A84E-1BC48AC9A003}" type="slidenum">
              <a:rPr lang="en-US" smtClean="0"/>
              <a:t>1</a:t>
            </a:fld>
            <a:endParaRPr lang="en-US"/>
          </a:p>
        </p:txBody>
      </p:sp>
    </p:spTree>
    <p:extLst>
      <p:ext uri="{BB962C8B-B14F-4D97-AF65-F5344CB8AC3E}">
        <p14:creationId xmlns:p14="http://schemas.microsoft.com/office/powerpoint/2010/main" val="87439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06292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00721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90944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12559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314883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19E593C-9166-4B72-AE94-8BA707DA0663}" type="datetimeFigureOut">
              <a:rPr lang="en-US" smtClean="0"/>
              <a:pPr/>
              <a:t>8/26/2023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649260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19E593C-9166-4B72-AE94-8BA707DA0663}" type="datetimeFigureOut">
              <a:rPr lang="en-US" smtClean="0"/>
              <a:pPr/>
              <a:t>8/26/2023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35246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630753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603695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90317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80276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9E593C-9166-4B72-AE94-8BA707DA0663}" type="datetimeFigureOut">
              <a:rPr lang="en-US" smtClean="0"/>
              <a:pPr/>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896469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9E593C-9166-4B72-AE94-8BA707DA0663}" type="datetimeFigureOut">
              <a:rPr lang="en-US" smtClean="0"/>
              <a:pPr/>
              <a:t>8/26/2023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79804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9E593C-9166-4B72-AE94-8BA707DA0663}" type="datetimeFigureOut">
              <a:rPr lang="en-US" smtClean="0"/>
              <a:pPr/>
              <a:t>8/26/2023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54832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E593C-9166-4B72-AE94-8BA707DA0663}" type="datetimeFigureOut">
              <a:rPr lang="en-US" smtClean="0"/>
              <a:pPr/>
              <a:t>8/26/2023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2989175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89156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2144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19E593C-9166-4B72-AE94-8BA707DA0663}" type="datetimeFigureOut">
              <a:rPr lang="en-US" smtClean="0"/>
              <a:pPr/>
              <a:t>8/26/2023</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9447F04-5B4A-4B3A-B7B2-0498BAC8F13C}" type="slidenum">
              <a:rPr lang="en-US" smtClean="0"/>
              <a:pPr/>
              <a:t>‹#›</a:t>
            </a:fld>
            <a:endParaRPr lang="en-US"/>
          </a:p>
        </p:txBody>
      </p:sp>
    </p:spTree>
    <p:extLst>
      <p:ext uri="{BB962C8B-B14F-4D97-AF65-F5344CB8AC3E}">
        <p14:creationId xmlns:p14="http://schemas.microsoft.com/office/powerpoint/2010/main" val="56583811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alishalarkin18.wixsite.com/alisha-larkin-devry" TargetMode="Externa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lms.devry.edu/lms/video/player.html?video=1_yoz47won" TargetMode="External"/><Relationship Id="rId2" Type="http://schemas.openxmlformats.org/officeDocument/2006/relationships/hyperlink" Target="https://lms.devry.edu/lms/video/player.html?video=1_6f9wf7h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lms.devry.edu/lms/video/player.html?video=1_6f9wf7h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13" name="Picture 3" descr="A blue and green triangle pattern&#10;&#10;Description automatically generated">
            <a:extLst>
              <a:ext uri="{FF2B5EF4-FFF2-40B4-BE49-F238E27FC236}">
                <a16:creationId xmlns:a16="http://schemas.microsoft.com/office/drawing/2014/main" id="{1D63BA03-517B-BC55-9304-651412CA7E5A}"/>
              </a:ext>
            </a:extLst>
          </p:cNvPr>
          <p:cNvPicPr>
            <a:picLocks noChangeAspect="1"/>
          </p:cNvPicPr>
          <p:nvPr/>
        </p:nvPicPr>
        <p:blipFill rotWithShape="1">
          <a:blip r:embed="rId4">
            <a:alphaModFix amt="35000"/>
          </a:blip>
          <a:srcRect r="7666"/>
          <a:stretch/>
        </p:blipFill>
        <p:spPr>
          <a:xfrm>
            <a:off x="20" y="10"/>
            <a:ext cx="9143980" cy="6857990"/>
          </a:xfrm>
          <a:prstGeom prst="rect">
            <a:avLst/>
          </a:prstGeom>
        </p:spPr>
      </p:pic>
      <p:sp>
        <p:nvSpPr>
          <p:cNvPr id="2" name="Title 1"/>
          <p:cNvSpPr>
            <a:spLocks noGrp="1"/>
          </p:cNvSpPr>
          <p:nvPr>
            <p:ph type="ctrTitle"/>
          </p:nvPr>
        </p:nvSpPr>
        <p:spPr>
          <a:xfrm>
            <a:off x="1031987" y="2362200"/>
            <a:ext cx="7080026" cy="1828801"/>
          </a:xfrm>
        </p:spPr>
        <p:txBody>
          <a:bodyPr>
            <a:normAutofit fontScale="90000"/>
          </a:bodyPr>
          <a:lstStyle/>
          <a:p>
            <a:pPr>
              <a:lnSpc>
                <a:spcPct val="90000"/>
              </a:lnSpc>
            </a:pPr>
            <a:r>
              <a:rPr lang="en-US" sz="4400" b="1" dirty="0">
                <a:latin typeface="Times New Roman" panose="02020603050405020304" pitchFamily="18" charset="0"/>
                <a:cs typeface="Times New Roman" panose="02020603050405020304" pitchFamily="18" charset="0"/>
              </a:rPr>
              <a:t>SEC285</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DeVry University</a:t>
            </a:r>
            <a:br>
              <a:rPr lang="en-US" sz="1400" dirty="0">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r>
              <a:rPr lang="en-US" sz="2200" dirty="0">
                <a:solidFill>
                  <a:schemeClr val="tx1"/>
                </a:solidFill>
                <a:latin typeface="Times New Roman" panose="02020603050405020304" pitchFamily="18" charset="0"/>
                <a:cs typeface="Times New Roman" panose="02020603050405020304" pitchFamily="18" charset="0"/>
              </a:rPr>
              <a:t>Fundamentals of Information System Security</a:t>
            </a:r>
            <a:br>
              <a:rPr lang="en-US" sz="1400" dirty="0">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276B882-2B4C-B10D-5D4D-2812C08D9BA1}"/>
              </a:ext>
            </a:extLst>
          </p:cNvPr>
          <p:cNvSpPr txBox="1"/>
          <p:nvPr/>
        </p:nvSpPr>
        <p:spPr>
          <a:xfrm>
            <a:off x="1714500" y="5257800"/>
            <a:ext cx="5715000" cy="984885"/>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Larkin, Alisha</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August 26, 2023</a:t>
            </a:r>
          </a:p>
          <a:p>
            <a:pPr algn="ctr"/>
            <a:endParaRPr lang="en-US"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hlinkClick r:id="rId5"/>
              </a:rPr>
              <a:t>https://alishalarkin18.wixsite.com/alisha-larkin-devry</a:t>
            </a:r>
            <a:r>
              <a:rPr lang="en-US" sz="12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1192609"/>
            <a:ext cx="7962900" cy="4472782"/>
          </a:xfrm>
        </p:spPr>
        <p:txBody>
          <a:bodyPr/>
          <a:lstStyle/>
          <a:p>
            <a:pPr algn="ctr">
              <a:buNone/>
            </a:pPr>
            <a:endParaRPr lang="en-US" dirty="0">
              <a:solidFill>
                <a:srgbClr val="92D050"/>
              </a:solidFill>
            </a:endParaRPr>
          </a:p>
          <a:p>
            <a:pPr algn="ctr">
              <a:buNone/>
            </a:pPr>
            <a:r>
              <a:rPr lang="en-US" b="1" dirty="0">
                <a:solidFill>
                  <a:srgbClr val="92D050"/>
                </a:solidFill>
                <a:latin typeface="Times New Roman" panose="02020603050405020304" pitchFamily="18" charset="0"/>
                <a:cs typeface="Times New Roman" panose="02020603050405020304" pitchFamily="18" charset="0"/>
              </a:rPr>
              <a:t>Module 4</a:t>
            </a:r>
          </a:p>
          <a:p>
            <a:pPr algn="ctr">
              <a:buNone/>
            </a:pPr>
            <a:endParaRPr lang="en-US" b="1" dirty="0">
              <a:solidFill>
                <a:srgbClr val="92D050"/>
              </a:solidFill>
              <a:latin typeface="Times New Roman" panose="02020603050405020304" pitchFamily="18" charset="0"/>
              <a:cs typeface="Times New Roman" panose="02020603050405020304" pitchFamily="18" charset="0"/>
            </a:endParaRPr>
          </a:p>
          <a:p>
            <a:pPr algn="ctr">
              <a:buNone/>
            </a:pPr>
            <a:r>
              <a:rPr lang="en-US" b="1" dirty="0">
                <a:solidFill>
                  <a:srgbClr val="92D050"/>
                </a:solidFill>
                <a:latin typeface="Times New Roman" panose="02020603050405020304" pitchFamily="18" charset="0"/>
                <a:cs typeface="Times New Roman" panose="02020603050405020304" pitchFamily="18" charset="0"/>
              </a:rPr>
              <a:t>Bring Your Own Device (BYOD) Security Policy</a:t>
            </a:r>
            <a:endParaRPr lang="en-US" b="1" dirty="0">
              <a:solidFill>
                <a:srgbClr val="92D050"/>
              </a:solidFill>
            </a:endParaRPr>
          </a:p>
        </p:txBody>
      </p:sp>
    </p:spTree>
    <p:extLst>
      <p:ext uri="{BB962C8B-B14F-4D97-AF65-F5344CB8AC3E}">
        <p14:creationId xmlns:p14="http://schemas.microsoft.com/office/powerpoint/2010/main" val="2160013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787" y="1085850"/>
            <a:ext cx="7972425" cy="4686300"/>
          </a:xfrm>
        </p:spPr>
        <p:txBody>
          <a:bodyPr>
            <a:normAutofit fontScale="85000" lnSpcReduction="10000"/>
          </a:bodyPr>
          <a:lstStyle/>
          <a:p>
            <a:pPr>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Overview: </a:t>
            </a:r>
          </a:p>
          <a:p>
            <a:pPr marL="0" indent="0" algn="just">
              <a:buNone/>
            </a:pPr>
            <a:r>
              <a:rPr lang="en-US" sz="1700" dirty="0">
                <a:latin typeface="Times New Roman" panose="02020603050405020304" pitchFamily="18" charset="0"/>
                <a:ea typeface="Calibri" panose="020F0502020204030204" pitchFamily="34" charset="0"/>
                <a:cs typeface="Times New Roman" panose="02020603050405020304" pitchFamily="18" charset="0"/>
              </a:rPr>
              <a:t>In modern enterprises tablets, smartphones, and laptops are the essence in the way the digital world engage with IoT devices. Accelerometer are sensor used on tablets that identify movements , orientation, and vibration of the device and are proven to be extraordinary favored. One of the earliest portable computers is the laptop. Less processing power and like a desktop computer, laptop computer abilities are appealing. Smartphones has operating systems with many purposes like a standard computer. Enterprise deployment models  e.g., cooperate-owned, bring your own device (BYOD), virtual desktop infrastructure (VDI), cooperate owned, personally enabled (COPE),  and choose your own device (CYOD) has been accepted by many organizations to make employee  more productive while working during traveling.</a:t>
            </a:r>
            <a:endParaRPr lang="en-US" sz="1700" dirty="0">
              <a:latin typeface="Times New Roman" panose="02020603050405020304" pitchFamily="18" charset="0"/>
              <a:cs typeface="Times New Roman" panose="02020603050405020304" pitchFamily="18" charset="0"/>
            </a:endParaRPr>
          </a:p>
          <a:p>
            <a:pPr marL="0" indent="0">
              <a:buNone/>
            </a:pPr>
            <a:endParaRPr lang="en-US" sz="17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2. Purpose:  </a:t>
            </a:r>
          </a:p>
          <a:p>
            <a:pPr marL="0" indent="0" algn="just">
              <a:buNone/>
            </a:pPr>
            <a:r>
              <a:rPr lang="en-US" sz="1700" spc="5" dirty="0">
                <a:latin typeface="Times New Roman" panose="02020603050405020304" pitchFamily="18" charset="0"/>
                <a:ea typeface="Times New Roman" panose="02020603050405020304" pitchFamily="18" charset="0"/>
                <a:cs typeface="Times New Roman" panose="02020603050405020304" pitchFamily="18" charset="0"/>
              </a:rPr>
              <a:t>T</a:t>
            </a:r>
            <a:r>
              <a:rPr lang="en-US" sz="1700" spc="5" dirty="0">
                <a:effectLst/>
                <a:latin typeface="Times New Roman" panose="02020603050405020304" pitchFamily="18" charset="0"/>
                <a:ea typeface="Times New Roman" panose="02020603050405020304" pitchFamily="18" charset="0"/>
                <a:cs typeface="Times New Roman" panose="02020603050405020304" pitchFamily="18" charset="0"/>
              </a:rPr>
              <a:t>he purpose of the policy is to protect the security integrity of devices by implementing safety security measured to be followed by employees and staff. Increased employee performance, management flexibility, and less oversight makes BYOD, COPE, and CYOD a great option for  employees to be proactive while away from the office. Risk factors are common among mobile devices. Three entities procedure are used to protect the confidentially, integrity, and availability (CIA) of information on devices which includes,  products, people, and policies. IT security is essential in protecting data and devices from threat.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a:buNone/>
            </a:pPr>
            <a:endParaRPr lang="en-US" dirty="0"/>
          </a:p>
        </p:txBody>
      </p:sp>
    </p:spTree>
    <p:extLst>
      <p:ext uri="{BB962C8B-B14F-4D97-AF65-F5344CB8AC3E}">
        <p14:creationId xmlns:p14="http://schemas.microsoft.com/office/powerpoint/2010/main" val="2572610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9" y="685800"/>
            <a:ext cx="7667625" cy="5416847"/>
          </a:xfrm>
        </p:spPr>
        <p:txBody>
          <a:bodyPr>
            <a:normAutofit fontScale="25000" lnSpcReduction="20000"/>
          </a:bodyPr>
          <a:lstStyle/>
          <a:p>
            <a:pPr marL="0" indent="0" algn="just">
              <a:buNone/>
            </a:pPr>
            <a:r>
              <a:rPr lang="en-US" sz="8000" dirty="0">
                <a:effectLst/>
                <a:latin typeface="Times New Roman" panose="02020603050405020304" pitchFamily="18" charset="0"/>
                <a:ea typeface="Calibri" panose="020F0502020204030204" pitchFamily="34" charset="0"/>
              </a:rPr>
              <a:t>3. Scope:</a:t>
            </a:r>
          </a:p>
          <a:p>
            <a:pPr marL="0" indent="0" algn="just">
              <a:buNone/>
            </a:pPr>
            <a:r>
              <a:rPr lang="en-US" sz="5600" dirty="0">
                <a:effectLst/>
                <a:latin typeface="Times New Roman" panose="02020603050405020304" pitchFamily="18" charset="0"/>
                <a:ea typeface="Calibri" panose="020F0502020204030204" pitchFamily="34" charset="0"/>
              </a:rPr>
              <a:t>Tablets rely on touchscreen due to the inaccessibility of a built</a:t>
            </a:r>
            <a:r>
              <a:rPr lang="en-US" sz="5600" dirty="0">
                <a:latin typeface="Times New Roman" panose="02020603050405020304" pitchFamily="18" charset="0"/>
                <a:ea typeface="Calibri" panose="020F0502020204030204" pitchFamily="34" charset="0"/>
              </a:rPr>
              <a:t>-in keyboard.  Laptops can be used on desks, a person's lap, and are easy to carry making this device a portable computer. Wi-Fi is commonly used with mobile devices to connect to remote networks. Risk associated with mobile devices includes location tracking, physical security, unauthorized recording, and limited firmware updates. </a:t>
            </a:r>
            <a:endParaRPr lang="en-US" sz="5600" dirty="0">
              <a:effectLst/>
              <a:latin typeface="Times New Roman" panose="02020603050405020304" pitchFamily="18" charset="0"/>
              <a:ea typeface="Calibri" panose="020F0502020204030204" pitchFamily="34" charset="0"/>
            </a:endParaRPr>
          </a:p>
          <a:p>
            <a:pPr marL="0" indent="0" algn="just">
              <a:buNone/>
            </a:pPr>
            <a:endParaRPr lang="en-US" sz="3500" dirty="0">
              <a:latin typeface="Times New Roman" panose="02020603050405020304" pitchFamily="18" charset="0"/>
            </a:endParaRPr>
          </a:p>
          <a:p>
            <a:pPr marL="0" indent="0" algn="just">
              <a:buNone/>
            </a:pPr>
            <a:r>
              <a:rPr lang="en-US" sz="8000" dirty="0">
                <a:latin typeface="Times New Roman" panose="02020603050405020304" pitchFamily="18" charset="0"/>
              </a:rPr>
              <a:t>4. Policy: </a:t>
            </a:r>
          </a:p>
          <a:p>
            <a:pPr marL="0" indent="0" algn="just">
              <a:buNone/>
            </a:pPr>
            <a:r>
              <a:rPr lang="en-US" sz="5600" dirty="0">
                <a:latin typeface="Times New Roman" panose="02020603050405020304" pitchFamily="18" charset="0"/>
              </a:rPr>
              <a:t>Security risk presents concerns to mobile devices due to being stolen or lost making unprotected data available to thief. Creating a personal identification number (PIN), passwords,  and fingerprint reader are great ways to protect the device prior to entry of the devices. Mobile device management (MDM), mobile application management (MAM), and mobile content management (MCM) are supportive tools that can governance the enterprise of mobile devices. </a:t>
            </a:r>
          </a:p>
          <a:p>
            <a:pPr marL="0" indent="0">
              <a:buNone/>
            </a:pPr>
            <a:endParaRPr lang="en-US" sz="5600" dirty="0">
              <a:latin typeface="Times New Roman" panose="02020603050405020304" pitchFamily="18" charset="0"/>
            </a:endParaRPr>
          </a:p>
          <a:p>
            <a:pPr marL="0" indent="0">
              <a:buNone/>
            </a:pPr>
            <a:r>
              <a:rPr lang="en-US" sz="5600" dirty="0">
                <a:latin typeface="Times New Roman" panose="02020603050405020304" pitchFamily="18" charset="0"/>
              </a:rPr>
              <a:t>The goal of the employees and staff:</a:t>
            </a:r>
          </a:p>
          <a:p>
            <a:r>
              <a:rPr lang="en-US" sz="5600" dirty="0">
                <a:latin typeface="Times New Roman" panose="02020603050405020304" pitchFamily="18" charset="0"/>
              </a:rPr>
              <a:t>Secure mobile devices always.</a:t>
            </a:r>
          </a:p>
          <a:p>
            <a:r>
              <a:rPr lang="en-US" sz="5600" dirty="0">
                <a:latin typeface="Times New Roman" panose="02020603050405020304" pitchFamily="18" charset="0"/>
              </a:rPr>
              <a:t>Use support tools for mobile management.</a:t>
            </a:r>
          </a:p>
          <a:p>
            <a:r>
              <a:rPr lang="en-US" sz="5600" dirty="0">
                <a:latin typeface="Times New Roman" panose="02020603050405020304" pitchFamily="18" charset="0"/>
              </a:rPr>
              <a:t>Disable unused features.</a:t>
            </a:r>
          </a:p>
          <a:p>
            <a:r>
              <a:rPr lang="en-US" sz="5600" dirty="0">
                <a:latin typeface="Times New Roman" panose="02020603050405020304" pitchFamily="18" charset="0"/>
              </a:rPr>
              <a:t>Mange Encryption.</a:t>
            </a:r>
          </a:p>
          <a:p>
            <a:r>
              <a:rPr lang="en-US" sz="5600" dirty="0">
                <a:latin typeface="Times New Roman" panose="02020603050405020304" pitchFamily="18" charset="0"/>
              </a:rPr>
              <a:t>Traveling in high-risk area, keep mobile devices out of sight.</a:t>
            </a:r>
          </a:p>
          <a:p>
            <a:r>
              <a:rPr lang="en-US" sz="5600" dirty="0">
                <a:latin typeface="Times New Roman" panose="02020603050405020304" pitchFamily="18" charset="0"/>
              </a:rPr>
              <a:t>Secure applications on devices.</a:t>
            </a:r>
          </a:p>
          <a:p>
            <a:r>
              <a:rPr lang="en-US" sz="5600" dirty="0">
                <a:latin typeface="Times New Roman" panose="02020603050405020304" pitchFamily="18" charset="0"/>
              </a:rPr>
              <a:t>Screen lock device to prevent access.</a:t>
            </a:r>
          </a:p>
          <a:p>
            <a:pPr>
              <a:buNone/>
            </a:pPr>
            <a:endParaRPr lang="en-US" dirty="0"/>
          </a:p>
        </p:txBody>
      </p:sp>
    </p:spTree>
    <p:extLst>
      <p:ext uri="{BB962C8B-B14F-4D97-AF65-F5344CB8AC3E}">
        <p14:creationId xmlns:p14="http://schemas.microsoft.com/office/powerpoint/2010/main" val="3339878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199"/>
            <a:ext cx="8020050" cy="4446191"/>
          </a:xfrm>
        </p:spPr>
        <p:txBody>
          <a:bodyPr>
            <a:normAutofit/>
          </a:bodyPr>
          <a:lstStyle/>
          <a:p>
            <a:pPr marL="0" indent="0">
              <a:buNone/>
            </a:pPr>
            <a:r>
              <a:rPr lang="en-US" dirty="0">
                <a:effectLst/>
                <a:latin typeface="Times New Roman" panose="02020603050405020304" pitchFamily="18" charset="0"/>
                <a:ea typeface="Calibri" panose="020F0502020204030204" pitchFamily="34" charset="0"/>
              </a:rPr>
              <a:t>5. Policy Compliance: </a:t>
            </a:r>
          </a:p>
          <a:p>
            <a:pPr marL="0" indent="0">
              <a:buNone/>
            </a:pPr>
            <a:r>
              <a:rPr lang="en-US" sz="1400" dirty="0">
                <a:effectLst/>
                <a:latin typeface="Times New Roman" panose="02020603050405020304" pitchFamily="18" charset="0"/>
                <a:ea typeface="Calibri" panose="020F0502020204030204" pitchFamily="34" charset="0"/>
              </a:rPr>
              <a:t>An employee an</a:t>
            </a:r>
            <a:r>
              <a:rPr lang="en-US" sz="1400" dirty="0">
                <a:latin typeface="Times New Roman" panose="02020603050405020304" pitchFamily="18" charset="0"/>
                <a:ea typeface="Calibri" panose="020F0502020204030204" pitchFamily="34" charset="0"/>
              </a:rPr>
              <a:t>d staff</a:t>
            </a:r>
            <a:r>
              <a:rPr lang="en-US" sz="1400" dirty="0">
                <a:effectLst/>
                <a:latin typeface="Times New Roman" panose="02020603050405020304" pitchFamily="18" charset="0"/>
                <a:ea typeface="Calibri" panose="020F0502020204030204" pitchFamily="34" charset="0"/>
              </a:rPr>
              <a:t> found to have violated this policy may be subject to disciplinary actions up to and including termination of employment. </a:t>
            </a:r>
          </a:p>
          <a:p>
            <a:pPr marL="0" indent="0">
              <a:buNone/>
            </a:pPr>
            <a:endParaRPr lang="en-US" sz="1400" dirty="0">
              <a:latin typeface="Times New Roman" panose="02020603050405020304" pitchFamily="18" charset="0"/>
            </a:endParaRPr>
          </a:p>
          <a:p>
            <a:pPr marL="0" indent="0">
              <a:buNone/>
            </a:pPr>
            <a:endParaRPr lang="en-US" sz="1400" dirty="0">
              <a:latin typeface="Times New Roman" panose="02020603050405020304" pitchFamily="18" charset="0"/>
            </a:endParaRPr>
          </a:p>
          <a:p>
            <a:pPr marL="0" indent="0">
              <a:buNone/>
            </a:pPr>
            <a:endParaRPr lang="en-US" sz="1400" dirty="0">
              <a:latin typeface="Times New Roman" panose="02020603050405020304" pitchFamily="18" charset="0"/>
            </a:endParaRPr>
          </a:p>
          <a:p>
            <a:pPr marL="0" indent="0">
              <a:buNone/>
            </a:pPr>
            <a:r>
              <a:rPr lang="en-US" dirty="0">
                <a:latin typeface="Times New Roman" panose="02020603050405020304" pitchFamily="18" charset="0"/>
              </a:rPr>
              <a:t>6. Related Standards, Policies, and Processes: </a:t>
            </a:r>
            <a:endParaRPr lang="en-US" dirty="0">
              <a:latin typeface="Times New Roman" panose="02020603050405020304" pitchFamily="18" charset="0"/>
              <a:cs typeface="Times New Roman" panose="02020603050405020304" pitchFamily="18" charset="0"/>
            </a:endParaRPr>
          </a:p>
          <a:p>
            <a:pPr marL="0" indent="0" algn="just">
              <a:buNone/>
            </a:pPr>
            <a:r>
              <a:rPr lang="en-US" sz="1400" b="0" i="0" dirty="0">
                <a:effectLst/>
                <a:latin typeface="Times New Roman" panose="02020603050405020304" pitchFamily="18" charset="0"/>
                <a:cs typeface="Times New Roman" panose="02020603050405020304" pitchFamily="18" charset="0"/>
              </a:rPr>
              <a:t>Health Insurance Portability and Accountability Act (HIPAA) compliance is the protection, privacy, security of electronic health records. </a:t>
            </a:r>
            <a:r>
              <a:rPr lang="en-US" sz="1400" b="0" i="0" dirty="0">
                <a:effectLst/>
                <a:latin typeface="Times New Roman" panose="02020603050405020304" pitchFamily="18" charset="0"/>
                <a:ea typeface="Calibri" panose="020F0502020204030204" pitchFamily="34" charset="0"/>
                <a:cs typeface="Times New Roman" panose="02020603050405020304" pitchFamily="18" charset="0"/>
              </a:rPr>
              <a:t>Review policy compliance  for violation of standards, policies</a:t>
            </a:r>
            <a:r>
              <a:rPr lang="en-US" sz="1400" dirty="0">
                <a:latin typeface="Times New Roman" panose="02020603050405020304" pitchFamily="18" charset="0"/>
                <a:ea typeface="Calibri" panose="020F0502020204030204" pitchFamily="34" charset="0"/>
                <a:cs typeface="Times New Roman" panose="02020603050405020304" pitchFamily="18" charset="0"/>
              </a:rPr>
              <a:t>, and processes.</a:t>
            </a:r>
            <a:endParaRPr lang="en-US" sz="1400" dirty="0">
              <a:effectLst/>
              <a:latin typeface="Times New Roman" panose="02020603050405020304" pitchFamily="18" charset="0"/>
              <a:ea typeface="Calibri" panose="020F0502020204030204" pitchFamily="34" charset="0"/>
            </a:endParaRPr>
          </a:p>
          <a:p>
            <a:pPr>
              <a:buNone/>
            </a:pPr>
            <a:endParaRPr lang="en-US" dirty="0"/>
          </a:p>
        </p:txBody>
      </p:sp>
    </p:spTree>
    <p:extLst>
      <p:ext uri="{BB962C8B-B14F-4D97-AF65-F5344CB8AC3E}">
        <p14:creationId xmlns:p14="http://schemas.microsoft.com/office/powerpoint/2010/main" val="752382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3089D4EC-DBF7-DF49-74F6-25C50EF3B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231" y="455473"/>
            <a:ext cx="7729537" cy="5797153"/>
          </a:xfrm>
          <a:prstGeom prst="rect">
            <a:avLst/>
          </a:prstGeom>
        </p:spPr>
      </p:pic>
    </p:spTree>
    <p:extLst>
      <p:ext uri="{BB962C8B-B14F-4D97-AF65-F5344CB8AC3E}">
        <p14:creationId xmlns:p14="http://schemas.microsoft.com/office/powerpoint/2010/main" val="2112573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1192609"/>
            <a:ext cx="7962900" cy="4472782"/>
          </a:xfrm>
        </p:spPr>
        <p:txBody>
          <a:bodyPr/>
          <a:lstStyle/>
          <a:p>
            <a:pPr algn="ctr">
              <a:buNone/>
            </a:pPr>
            <a:endParaRPr lang="en-US" dirty="0"/>
          </a:p>
          <a:p>
            <a:pPr algn="ctr">
              <a:buNone/>
            </a:pPr>
            <a:r>
              <a:rPr lang="en-US" b="1" dirty="0">
                <a:solidFill>
                  <a:srgbClr val="FF0066"/>
                </a:solidFill>
                <a:latin typeface="Times New Roman" panose="02020603050405020304" pitchFamily="18" charset="0"/>
                <a:cs typeface="Times New Roman" panose="02020603050405020304" pitchFamily="18" charset="0"/>
              </a:rPr>
              <a:t>Module 5</a:t>
            </a:r>
          </a:p>
          <a:p>
            <a:pPr algn="ctr">
              <a:buNone/>
            </a:pPr>
            <a:endParaRPr lang="en-US" b="1" dirty="0">
              <a:solidFill>
                <a:srgbClr val="FF0066"/>
              </a:solidFill>
              <a:latin typeface="Times New Roman" panose="02020603050405020304" pitchFamily="18" charset="0"/>
              <a:cs typeface="Times New Roman" panose="02020603050405020304" pitchFamily="18" charset="0"/>
            </a:endParaRPr>
          </a:p>
          <a:p>
            <a:pPr algn="ctr">
              <a:buNone/>
            </a:pPr>
            <a:r>
              <a:rPr lang="en-US" sz="2000" b="1" dirty="0">
                <a:solidFill>
                  <a:srgbClr val="FF0066"/>
                </a:solidFill>
                <a:latin typeface="Times New Roman" panose="02020603050405020304" pitchFamily="18" charset="0"/>
                <a:cs typeface="Times New Roman" panose="02020603050405020304" pitchFamily="18" charset="0"/>
              </a:rPr>
              <a:t>Multifactor Authentication (MFA)</a:t>
            </a:r>
            <a:endParaRPr lang="en-US" b="1" dirty="0">
              <a:solidFill>
                <a:srgbClr val="FF0066"/>
              </a:solidFill>
            </a:endParaRPr>
          </a:p>
        </p:txBody>
      </p:sp>
    </p:spTree>
    <p:extLst>
      <p:ext uri="{BB962C8B-B14F-4D97-AF65-F5344CB8AC3E}">
        <p14:creationId xmlns:p14="http://schemas.microsoft.com/office/powerpoint/2010/main" val="284556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4D712DA5-94B1-0A5F-19B7-C00FFB8FC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Tree>
    <p:extLst>
      <p:ext uri="{BB962C8B-B14F-4D97-AF65-F5344CB8AC3E}">
        <p14:creationId xmlns:p14="http://schemas.microsoft.com/office/powerpoint/2010/main" val="1019012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qr code&#10;&#10;Description automatically generated">
            <a:extLst>
              <a:ext uri="{FF2B5EF4-FFF2-40B4-BE49-F238E27FC236}">
                <a16:creationId xmlns:a16="http://schemas.microsoft.com/office/drawing/2014/main" id="{E43E69C8-1DF2-0691-7E52-C7375CE93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50" y="757237"/>
            <a:ext cx="7124700" cy="5343526"/>
          </a:xfrm>
          <a:prstGeom prst="rect">
            <a:avLst/>
          </a:prstGeom>
        </p:spPr>
      </p:pic>
    </p:spTree>
    <p:extLst>
      <p:ext uri="{BB962C8B-B14F-4D97-AF65-F5344CB8AC3E}">
        <p14:creationId xmlns:p14="http://schemas.microsoft.com/office/powerpoint/2010/main" val="1828436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1192609"/>
            <a:ext cx="7962900" cy="4472782"/>
          </a:xfrm>
        </p:spPr>
        <p:txBody>
          <a:bodyPr/>
          <a:lstStyle/>
          <a:p>
            <a:pPr algn="ctr">
              <a:buNone/>
            </a:pPr>
            <a:endParaRPr lang="en-US" dirty="0">
              <a:solidFill>
                <a:srgbClr val="660066"/>
              </a:solidFill>
            </a:endParaRPr>
          </a:p>
          <a:p>
            <a:pPr algn="ctr">
              <a:buNone/>
            </a:pPr>
            <a:r>
              <a:rPr lang="en-US" b="1" dirty="0">
                <a:solidFill>
                  <a:srgbClr val="FFFF00"/>
                </a:solidFill>
                <a:latin typeface="Times New Roman" panose="02020603050405020304" pitchFamily="18" charset="0"/>
                <a:cs typeface="Times New Roman" panose="02020603050405020304" pitchFamily="18" charset="0"/>
              </a:rPr>
              <a:t>Module 6</a:t>
            </a:r>
          </a:p>
          <a:p>
            <a:pPr algn="ctr">
              <a:buNone/>
            </a:pPr>
            <a:endParaRPr lang="en-US" b="1" dirty="0">
              <a:solidFill>
                <a:srgbClr val="FFFF00"/>
              </a:solidFill>
              <a:latin typeface="Times New Roman" panose="02020603050405020304" pitchFamily="18" charset="0"/>
              <a:cs typeface="Times New Roman" panose="02020603050405020304" pitchFamily="18" charset="0"/>
            </a:endParaRPr>
          </a:p>
          <a:p>
            <a:pPr algn="ctr">
              <a:buNone/>
            </a:pPr>
            <a:r>
              <a:rPr lang="en-US" sz="2000" b="1" dirty="0">
                <a:solidFill>
                  <a:srgbClr val="FFFF00"/>
                </a:solidFill>
                <a:latin typeface="Times New Roman" panose="02020603050405020304" pitchFamily="18" charset="0"/>
                <a:cs typeface="Times New Roman" panose="02020603050405020304" pitchFamily="18" charset="0"/>
              </a:rPr>
              <a:t>Vulnerability Assessment</a:t>
            </a:r>
            <a:endParaRPr lang="en-US" b="1" dirty="0">
              <a:solidFill>
                <a:srgbClr val="FFFF00"/>
              </a:solidFill>
            </a:endParaRPr>
          </a:p>
        </p:txBody>
      </p:sp>
    </p:spTree>
    <p:extLst>
      <p:ext uri="{BB962C8B-B14F-4D97-AF65-F5344CB8AC3E}">
        <p14:creationId xmlns:p14="http://schemas.microsoft.com/office/powerpoint/2010/main" val="72387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A3A93568-1AAE-2528-54E5-B81BCCC5B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985" y="141014"/>
            <a:ext cx="8238029" cy="6575971"/>
          </a:xfrm>
          <a:prstGeom prst="rect">
            <a:avLst/>
          </a:prstGeom>
        </p:spPr>
      </p:pic>
    </p:spTree>
    <p:extLst>
      <p:ext uri="{BB962C8B-B14F-4D97-AF65-F5344CB8AC3E}">
        <p14:creationId xmlns:p14="http://schemas.microsoft.com/office/powerpoint/2010/main" val="2960275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4C5787-0707-D86B-6207-008B9C28C8D3}"/>
              </a:ext>
            </a:extLst>
          </p:cNvPr>
          <p:cNvSpPr txBox="1"/>
          <p:nvPr/>
        </p:nvSpPr>
        <p:spPr>
          <a:xfrm>
            <a:off x="973736" y="685800"/>
            <a:ext cx="7196528" cy="4384918"/>
          </a:xfrm>
          <a:prstGeom prst="rect">
            <a:avLst/>
          </a:prstGeom>
          <a:noFill/>
        </p:spPr>
        <p:txBody>
          <a:bodyPr wrap="square" rtlCol="0">
            <a:spAutoFit/>
          </a:bodyPr>
          <a:lstStyle/>
          <a:p>
            <a:pPr algn="ctr">
              <a:buNone/>
            </a:pPr>
            <a:r>
              <a:rPr lang="en-US" sz="2400" b="1" dirty="0">
                <a:latin typeface="Times New Roman" panose="02020603050405020304" pitchFamily="18" charset="0"/>
                <a:cs typeface="Times New Roman" panose="02020603050405020304" pitchFamily="18" charset="0"/>
              </a:rPr>
              <a:t>Introduction</a:t>
            </a:r>
          </a:p>
          <a:p>
            <a:pPr algn="just">
              <a:buNone/>
            </a:pPr>
            <a:endParaRPr lang="en-US" sz="1200" b="1" dirty="0">
              <a:solidFill>
                <a:schemeClr val="tx1">
                  <a:lumMod val="75000"/>
                </a:schemeClr>
              </a:solidFill>
              <a:latin typeface="Times New Roman" panose="02020603050405020304" pitchFamily="18" charset="0"/>
              <a:cs typeface="Times New Roman" panose="02020603050405020304" pitchFamily="18" charset="0"/>
            </a:endParaRPr>
          </a:p>
          <a:p>
            <a:pPr algn="just">
              <a:buNone/>
            </a:pPr>
            <a:endParaRPr lang="en-US" sz="1200" b="1" dirty="0">
              <a:solidFill>
                <a:schemeClr val="tx1">
                  <a:lumMod val="75000"/>
                </a:schemeClr>
              </a:solidFill>
              <a:latin typeface="Times New Roman" panose="02020603050405020304" pitchFamily="18" charset="0"/>
              <a:cs typeface="Times New Roman" panose="02020603050405020304" pitchFamily="18" charset="0"/>
            </a:endParaRPr>
          </a:p>
          <a:p>
            <a:pPr algn="just">
              <a:buNone/>
            </a:pPr>
            <a:endParaRPr lang="en-US" sz="1200" b="1" dirty="0">
              <a:solidFill>
                <a:schemeClr val="tx1">
                  <a:lumMod val="75000"/>
                </a:schemeClr>
              </a:solidFill>
              <a:latin typeface="Times New Roman" panose="02020603050405020304" pitchFamily="18" charset="0"/>
              <a:cs typeface="Times New Roman" panose="02020603050405020304" pitchFamily="18" charset="0"/>
            </a:endParaRPr>
          </a:p>
          <a:p>
            <a:pPr marL="0" marR="0">
              <a:lnSpc>
                <a:spcPct val="107000"/>
              </a:lnSpc>
              <a:spcBef>
                <a:spcPts val="0"/>
              </a:spcBef>
              <a:spcAft>
                <a:spcPts val="1200"/>
              </a:spcAft>
            </a:pPr>
            <a:r>
              <a:rPr lang="en-US" sz="1200" b="1" kern="0" dirty="0">
                <a:solidFill>
                  <a:schemeClr val="bg2">
                    <a:lumMod val="25000"/>
                    <a:lumOff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Fundamentals of Information System Security (SEC285</a:t>
            </a:r>
            <a:r>
              <a:rPr lang="en-US" sz="1200" b="1" kern="0" dirty="0">
                <a:solidFill>
                  <a:schemeClr val="bg2">
                    <a:lumMod val="50000"/>
                    <a:lumOff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educate students on devices, network, and data concerns in security related to our communities.</a:t>
            </a:r>
            <a:endParaRPr lang="en-US" sz="1200" kern="100" dirty="0">
              <a:solidFill>
                <a:schemeClr val="bg2">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0" dirty="0">
                <a:solidFill>
                  <a:schemeClr val="bg2">
                    <a:lumMod val="50000"/>
                    <a:lumOff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solidFill>
                <a:schemeClr val="bg2">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8100" marR="0" algn="just">
              <a:lnSpc>
                <a:spcPct val="107000"/>
              </a:lnSpc>
              <a:spcBef>
                <a:spcPts val="300"/>
              </a:spcBef>
              <a:spcAft>
                <a:spcPts val="600"/>
              </a:spcAft>
            </a:pPr>
            <a:r>
              <a:rPr lang="en-US" sz="1200" b="1" kern="0" dirty="0">
                <a:solidFill>
                  <a:schemeClr val="bg2">
                    <a:lumMod val="50000"/>
                    <a:lumOff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Learning objectives for SEC285 includes:</a:t>
            </a:r>
            <a:endParaRPr lang="en-US" sz="1200" kern="100" dirty="0">
              <a:solidFill>
                <a:schemeClr val="bg2">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600"/>
              </a:spcAft>
            </a:pPr>
            <a:r>
              <a:rPr lang="en-US" sz="1200" b="1" kern="0" dirty="0">
                <a:solidFill>
                  <a:schemeClr val="bg2">
                    <a:lumMod val="50000"/>
                    <a:lumOff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•Defend against attacks and handle challenges while securing data.</a:t>
            </a:r>
            <a:endParaRPr lang="en-US" sz="1200" kern="100" dirty="0">
              <a:solidFill>
                <a:schemeClr val="bg2">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600"/>
              </a:spcAft>
            </a:pPr>
            <a:r>
              <a:rPr lang="en-US" sz="1200" b="1" kern="0" dirty="0">
                <a:solidFill>
                  <a:schemeClr val="bg2">
                    <a:lumMod val="50000"/>
                    <a:lumOff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•Network technology security.</a:t>
            </a:r>
            <a:endParaRPr lang="en-US" sz="1200" kern="100" dirty="0">
              <a:solidFill>
                <a:schemeClr val="bg2">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300"/>
              </a:spcBef>
              <a:spcAft>
                <a:spcPts val="600"/>
              </a:spcAft>
            </a:pPr>
            <a:r>
              <a:rPr lang="en-US" sz="1200" b="1" kern="0" dirty="0">
                <a:solidFill>
                  <a:schemeClr val="bg2">
                    <a:lumMod val="50000"/>
                    <a:lumOff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•Risk management.</a:t>
            </a:r>
            <a:endParaRPr lang="en-US" sz="1200" kern="100" dirty="0">
              <a:solidFill>
                <a:schemeClr val="bg2">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0" dirty="0">
                <a:solidFill>
                  <a:schemeClr val="bg2">
                    <a:lumMod val="50000"/>
                    <a:lumOff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solidFill>
                <a:schemeClr val="bg2">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8100" marR="0" algn="just">
              <a:lnSpc>
                <a:spcPct val="107000"/>
              </a:lnSpc>
              <a:spcBef>
                <a:spcPts val="0"/>
              </a:spcBef>
              <a:spcAft>
                <a:spcPts val="0"/>
              </a:spcAft>
            </a:pPr>
            <a:endParaRPr lang="en-US" sz="1200" b="1" kern="0" dirty="0">
              <a:solidFill>
                <a:schemeClr val="bg2">
                  <a:lumMod val="25000"/>
                  <a:lumOff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8100" marR="0" algn="just">
              <a:lnSpc>
                <a:spcPct val="107000"/>
              </a:lnSpc>
              <a:spcBef>
                <a:spcPts val="0"/>
              </a:spcBef>
              <a:spcAft>
                <a:spcPts val="0"/>
              </a:spcAft>
            </a:pPr>
            <a:endParaRPr lang="en-US" sz="1200" b="1" kern="0" dirty="0">
              <a:solidFill>
                <a:schemeClr val="bg2">
                  <a:lumMod val="25000"/>
                  <a:lumOff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8100" marR="0" algn="just">
              <a:lnSpc>
                <a:spcPct val="107000"/>
              </a:lnSpc>
              <a:spcBef>
                <a:spcPts val="0"/>
              </a:spcBef>
              <a:spcAft>
                <a:spcPts val="0"/>
              </a:spcAft>
            </a:pPr>
            <a:r>
              <a:rPr lang="en-US" sz="1200" b="1" kern="0" dirty="0">
                <a:solidFill>
                  <a:schemeClr val="bg2">
                    <a:lumMod val="25000"/>
                    <a:lumOff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SEC285</a:t>
            </a:r>
            <a:r>
              <a:rPr lang="en-US" sz="1200" b="1" kern="0" dirty="0">
                <a:solidFill>
                  <a:schemeClr val="bg2">
                    <a:lumMod val="50000"/>
                    <a:lumOff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introduces ITPRO.TV, Live Virtual Machines Lab, and Cengage MindTap to implement teaching to enhance intelligence in security solutions in pursuit of seeking careers in the digitized world.</a:t>
            </a:r>
            <a:endParaRPr lang="en-US" sz="1200" kern="100" dirty="0">
              <a:solidFill>
                <a:schemeClr val="bg2">
                  <a:lumMod val="50000"/>
                  <a:lumOff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0" dirty="0">
                <a:solidFill>
                  <a:schemeClr val="bg2">
                    <a:lumMod val="50000"/>
                    <a:lumOff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solidFill>
                <a:schemeClr val="tx1">
                  <a:lumMod val="75000"/>
                </a:schemeClr>
              </a:solidFill>
              <a:latin typeface="Times New Roman" panose="02020603050405020304" pitchFamily="18" charset="0"/>
              <a:cs typeface="Times New Roman" panose="02020603050405020304" pitchFamily="18" charset="0"/>
            </a:endParaRPr>
          </a:p>
          <a:p>
            <a:pPr algn="just">
              <a:buNone/>
            </a:pPr>
            <a:endParaRPr lang="en-US" sz="1200" dirty="0">
              <a:solidFill>
                <a:schemeClr val="tx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F9B1BB43-2F55-18EE-6DA8-55FB1C167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4690"/>
            <a:ext cx="8077200" cy="6608619"/>
          </a:xfrm>
          <a:prstGeom prst="rect">
            <a:avLst/>
          </a:prstGeom>
        </p:spPr>
      </p:pic>
    </p:spTree>
    <p:extLst>
      <p:ext uri="{BB962C8B-B14F-4D97-AF65-F5344CB8AC3E}">
        <p14:creationId xmlns:p14="http://schemas.microsoft.com/office/powerpoint/2010/main" val="3539590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4C5787-0707-D86B-6207-008B9C28C8D3}"/>
              </a:ext>
            </a:extLst>
          </p:cNvPr>
          <p:cNvSpPr txBox="1"/>
          <p:nvPr/>
        </p:nvSpPr>
        <p:spPr>
          <a:xfrm>
            <a:off x="791668" y="529424"/>
            <a:ext cx="7560664" cy="5922262"/>
          </a:xfrm>
          <a:prstGeom prst="rect">
            <a:avLst/>
          </a:prstGeom>
          <a:noFill/>
        </p:spPr>
        <p:txBody>
          <a:bodyPr wrap="square" rtlCol="0">
            <a:spAutoFit/>
          </a:bodyPr>
          <a:lstStyle/>
          <a:p>
            <a:pPr algn="ctr">
              <a:buNone/>
            </a:pPr>
            <a:r>
              <a:rPr lang="en-US" sz="2400" b="1" dirty="0">
                <a:latin typeface="Times New Roman" panose="02020603050405020304" pitchFamily="18" charset="0"/>
                <a:cs typeface="Times New Roman" panose="02020603050405020304" pitchFamily="18" charset="0"/>
              </a:rPr>
              <a:t>Challenges</a:t>
            </a:r>
          </a:p>
          <a:p>
            <a:pPr algn="just">
              <a:buNone/>
            </a:pPr>
            <a:endParaRPr lang="en-US" sz="1200" b="1" dirty="0">
              <a:solidFill>
                <a:schemeClr val="tx1">
                  <a:lumMod val="75000"/>
                </a:schemeClr>
              </a:solidFill>
              <a:latin typeface="Times New Roman" panose="02020603050405020304" pitchFamily="18" charset="0"/>
              <a:cs typeface="Times New Roman" panose="02020603050405020304" pitchFamily="18" charset="0"/>
            </a:endParaRPr>
          </a:p>
          <a:p>
            <a:pPr algn="just">
              <a:lnSpc>
                <a:spcPct val="250000"/>
              </a:lnSpc>
              <a:buNone/>
            </a:pPr>
            <a:endParaRPr lang="en-US" sz="1200" dirty="0">
              <a:effectLst/>
              <a:latin typeface="Times New Roman" panose="02020603050405020304" pitchFamily="18" charset="0"/>
              <a:ea typeface="Calibri" panose="020F0502020204030204" pitchFamily="34" charset="0"/>
            </a:endParaRPr>
          </a:p>
          <a:p>
            <a:pPr algn="just">
              <a:lnSpc>
                <a:spcPct val="250000"/>
              </a:lnSpc>
              <a:buNone/>
            </a:pPr>
            <a:r>
              <a:rPr lang="en-US" sz="1200" b="1" dirty="0">
                <a:effectLst/>
                <a:latin typeface="Times New Roman" panose="02020603050405020304" pitchFamily="18" charset="0"/>
                <a:ea typeface="Calibri" panose="020F0502020204030204" pitchFamily="34" charset="0"/>
              </a:rPr>
              <a:t>Fundamentals of Information System Security (SEC285), </a:t>
            </a:r>
            <a:r>
              <a:rPr lang="en-US" sz="1200" kern="1200" dirty="0">
                <a:effectLst/>
                <a:latin typeface="Times New Roman" panose="02020603050405020304" pitchFamily="18" charset="0"/>
                <a:ea typeface="Times New Roman" panose="02020603050405020304" pitchFamily="18" charset="0"/>
              </a:rPr>
              <a:t>I faced some challenges which included security terminology, e.g., banner grabbing, dumpster diving, bluejacking, jailbreaking, to name a few. Throughout the 8-week course, I’ve expanded awareness in understanding the importance of information system security and managing risk through risk assessment and training in reducing risk.  In return, mastering security terminology and security threat preventions</a:t>
            </a:r>
            <a:endParaRPr lang="en-US" sz="1200" dirty="0">
              <a:latin typeface="Times New Roman" panose="02020603050405020304" pitchFamily="18" charset="0"/>
              <a:cs typeface="Times New Roman" panose="02020603050405020304" pitchFamily="18" charset="0"/>
            </a:endParaRPr>
          </a:p>
          <a:p>
            <a:pPr algn="just">
              <a:buNone/>
            </a:pPr>
            <a:endParaRPr lang="en-US" sz="1200" b="1" dirty="0">
              <a:latin typeface="Times New Roman" panose="02020603050405020304" pitchFamily="18" charset="0"/>
              <a:cs typeface="Times New Roman" panose="02020603050405020304" pitchFamily="18" charset="0"/>
            </a:endParaRPr>
          </a:p>
          <a:p>
            <a:pPr algn="ctr">
              <a:lnSpc>
                <a:spcPct val="250000"/>
              </a:lnSpc>
              <a:spcAft>
                <a:spcPts val="1200"/>
              </a:spcAft>
            </a:pPr>
            <a:r>
              <a:rPr lang="en-US" sz="1200" b="1" dirty="0">
                <a:solidFill>
                  <a:schemeClr val="tx1">
                    <a:lumMod val="95000"/>
                  </a:schemeClr>
                </a:solidFill>
                <a:latin typeface="Times New Roman" panose="02020603050405020304" pitchFamily="18" charset="0"/>
                <a:cs typeface="Times New Roman" panose="02020603050405020304" pitchFamily="18" charset="0"/>
              </a:rPr>
              <a:t>---</a:t>
            </a:r>
          </a:p>
          <a:p>
            <a:pPr algn="ctr"/>
            <a:r>
              <a:rPr lang="en-US" sz="1200" dirty="0">
                <a:solidFill>
                  <a:schemeClr val="tx1">
                    <a:lumMod val="95000"/>
                  </a:schemeClr>
                </a:solidFill>
                <a:latin typeface="Times New Roman" panose="02020603050405020304" pitchFamily="18" charset="0"/>
                <a:cs typeface="Times New Roman" panose="02020603050405020304" pitchFamily="18" charset="0"/>
              </a:rPr>
              <a:t>Alisha T. Larkin</a:t>
            </a:r>
          </a:p>
          <a:p>
            <a:pPr algn="ctr"/>
            <a:endParaRPr lang="en-US" sz="1200" dirty="0">
              <a:solidFill>
                <a:schemeClr val="tx1">
                  <a:lumMod val="95000"/>
                </a:schemeClr>
              </a:solidFill>
              <a:latin typeface="Times New Roman" panose="02020603050405020304" pitchFamily="18" charset="0"/>
              <a:cs typeface="Times New Roman" panose="02020603050405020304" pitchFamily="18" charset="0"/>
            </a:endParaRPr>
          </a:p>
          <a:p>
            <a:pPr algn="ctr"/>
            <a:r>
              <a:rPr lang="en-US" sz="1200" dirty="0">
                <a:solidFill>
                  <a:schemeClr val="tx1">
                    <a:lumMod val="95000"/>
                  </a:schemeClr>
                </a:solidFill>
                <a:latin typeface="Times New Roman" panose="02020603050405020304" pitchFamily="18" charset="0"/>
                <a:cs typeface="Times New Roman" panose="02020603050405020304" pitchFamily="18" charset="0"/>
              </a:rPr>
              <a:t>July 2023</a:t>
            </a:r>
          </a:p>
          <a:p>
            <a:pPr algn="ctr">
              <a:lnSpc>
                <a:spcPct val="250000"/>
              </a:lnSpc>
              <a:spcAft>
                <a:spcPts val="1200"/>
              </a:spcAft>
            </a:pPr>
            <a:endParaRPr lang="en-US" sz="1200" dirty="0">
              <a:solidFill>
                <a:schemeClr val="tx1">
                  <a:lumMod val="95000"/>
                </a:schemeClr>
              </a:solidFill>
              <a:latin typeface="Times New Roman" panose="02020603050405020304" pitchFamily="18" charset="0"/>
              <a:cs typeface="Times New Roman" panose="02020603050405020304" pitchFamily="18" charset="0"/>
            </a:endParaRPr>
          </a:p>
          <a:p>
            <a:pPr marL="0" marR="0">
              <a:lnSpc>
                <a:spcPct val="107000"/>
              </a:lnSpc>
              <a:spcBef>
                <a:spcPts val="0"/>
              </a:spcBef>
              <a:spcAft>
                <a:spcPts val="1200"/>
              </a:spcAft>
            </a:pPr>
            <a:endParaRPr lang="en-US" sz="1200" dirty="0">
              <a:solidFill>
                <a:schemeClr val="tx1">
                  <a:lumMod val="75000"/>
                </a:schemeClr>
              </a:solidFill>
              <a:latin typeface="Times New Roman" panose="02020603050405020304" pitchFamily="18" charset="0"/>
              <a:cs typeface="Times New Roman" panose="02020603050405020304" pitchFamily="18" charset="0"/>
            </a:endParaRPr>
          </a:p>
          <a:p>
            <a:pPr algn="just">
              <a:buNone/>
            </a:pPr>
            <a:endParaRPr lang="en-US" sz="1200" dirty="0">
              <a:solidFill>
                <a:schemeClr val="tx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8188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4C5787-0707-D86B-6207-008B9C28C8D3}"/>
              </a:ext>
            </a:extLst>
          </p:cNvPr>
          <p:cNvSpPr txBox="1"/>
          <p:nvPr/>
        </p:nvSpPr>
        <p:spPr>
          <a:xfrm>
            <a:off x="973736" y="609600"/>
            <a:ext cx="7196528" cy="5170646"/>
          </a:xfrm>
          <a:prstGeom prst="rect">
            <a:avLst/>
          </a:prstGeom>
          <a:noFill/>
        </p:spPr>
        <p:txBody>
          <a:bodyPr wrap="square" rtlCol="0">
            <a:spAutoFit/>
          </a:bodyPr>
          <a:lstStyle/>
          <a:p>
            <a:pPr algn="ctr">
              <a:buNone/>
            </a:pPr>
            <a:r>
              <a:rPr lang="en-US" sz="2400" b="1" dirty="0">
                <a:latin typeface="Times New Roman" panose="02020603050405020304" pitchFamily="18" charset="0"/>
                <a:cs typeface="Times New Roman" panose="02020603050405020304" pitchFamily="18" charset="0"/>
              </a:rPr>
              <a:t>Technology Careers</a:t>
            </a:r>
          </a:p>
          <a:p>
            <a:pPr algn="ctr">
              <a:buNone/>
            </a:pPr>
            <a:r>
              <a:rPr lang="en-US" sz="2400" b="1" dirty="0">
                <a:latin typeface="Times New Roman" panose="02020603050405020304" pitchFamily="18" charset="0"/>
                <a:cs typeface="Times New Roman" panose="02020603050405020304" pitchFamily="18" charset="0"/>
              </a:rPr>
              <a:t>and</a:t>
            </a:r>
          </a:p>
          <a:p>
            <a:pPr algn="ctr">
              <a:buNone/>
            </a:pPr>
            <a:r>
              <a:rPr lang="en-US" sz="2400" b="1" dirty="0">
                <a:latin typeface="Times New Roman" panose="02020603050405020304" pitchFamily="18" charset="0"/>
                <a:cs typeface="Times New Roman" panose="02020603050405020304" pitchFamily="18" charset="0"/>
              </a:rPr>
              <a:t>Opportunities</a:t>
            </a:r>
          </a:p>
          <a:p>
            <a:pPr algn="just">
              <a:buNone/>
            </a:pPr>
            <a:endParaRPr lang="en-US" sz="1200" b="1" dirty="0">
              <a:solidFill>
                <a:schemeClr val="tx1">
                  <a:lumMod val="75000"/>
                </a:schemeClr>
              </a:solidFill>
              <a:latin typeface="Times New Roman" panose="02020603050405020304" pitchFamily="18" charset="0"/>
              <a:cs typeface="Times New Roman" panose="02020603050405020304" pitchFamily="18" charset="0"/>
            </a:endParaRPr>
          </a:p>
          <a:p>
            <a:pPr algn="just">
              <a:buNone/>
            </a:pPr>
            <a:endParaRPr lang="en-US" sz="1200" b="1" dirty="0">
              <a:solidFill>
                <a:schemeClr val="tx1">
                  <a:lumMod val="75000"/>
                </a:schemeClr>
              </a:solidFill>
              <a:latin typeface="Times New Roman" panose="02020603050405020304" pitchFamily="18" charset="0"/>
              <a:cs typeface="Times New Roman" panose="02020603050405020304" pitchFamily="18" charset="0"/>
            </a:endParaRPr>
          </a:p>
          <a:p>
            <a:pPr algn="just">
              <a:buNone/>
            </a:pPr>
            <a:endParaRPr lang="en-US" sz="1200" b="1" dirty="0">
              <a:solidFill>
                <a:schemeClr val="tx1">
                  <a:lumMod val="75000"/>
                </a:schemeClr>
              </a:solidFill>
              <a:latin typeface="Times New Roman" panose="02020603050405020304" pitchFamily="18" charset="0"/>
              <a:cs typeface="Times New Roman" panose="02020603050405020304" pitchFamily="18" charset="0"/>
            </a:endParaRPr>
          </a:p>
          <a:p>
            <a:pPr algn="just">
              <a:lnSpc>
                <a:spcPct val="250000"/>
              </a:lnSpc>
            </a:pPr>
            <a:r>
              <a:rPr lang="en-US" sz="1200" b="1" dirty="0">
                <a:effectLst/>
                <a:latin typeface="Times New Roman" panose="02020603050405020304" pitchFamily="18" charset="0"/>
                <a:ea typeface="Times New Roman" panose="02020603050405020304" pitchFamily="18" charset="0"/>
              </a:rPr>
              <a:t>Fundamentals of Information System Security (SEC285), </a:t>
            </a:r>
            <a:r>
              <a:rPr lang="en-US" sz="1200" dirty="0">
                <a:effectLst/>
                <a:latin typeface="Times New Roman" panose="02020603050405020304" pitchFamily="18" charset="0"/>
                <a:ea typeface="Times New Roman" panose="02020603050405020304" pitchFamily="18" charset="0"/>
              </a:rPr>
              <a:t>have prepared me for IT careers in cybersecurity. Joining CompTIA+ Associations is a great way to stay updated with current data pertaining to employment and training opportunities, as well as achieving a CompTIA+ Security certification. </a:t>
            </a:r>
          </a:p>
          <a:p>
            <a:pPr algn="just">
              <a:lnSpc>
                <a:spcPct val="250000"/>
              </a:lnSpc>
            </a:pPr>
            <a:endParaRPr lang="en-US" sz="1200" dirty="0">
              <a:latin typeface="Times New Roman" panose="02020603050405020304" pitchFamily="18" charset="0"/>
              <a:ea typeface="Times New Roman" panose="02020603050405020304" pitchFamily="18" charset="0"/>
            </a:endParaRPr>
          </a:p>
          <a:p>
            <a:pPr algn="ctr">
              <a:lnSpc>
                <a:spcPct val="250000"/>
              </a:lnSpc>
            </a:pPr>
            <a:r>
              <a:rPr lang="en-US" sz="1200" b="1" dirty="0">
                <a:effectLst/>
                <a:latin typeface="Times New Roman" panose="02020603050405020304" pitchFamily="18" charset="0"/>
                <a:ea typeface="Times New Roman" panose="02020603050405020304" pitchFamily="18" charset="0"/>
              </a:rPr>
              <a:t>---</a:t>
            </a:r>
          </a:p>
          <a:p>
            <a:pPr algn="ctr">
              <a:lnSpc>
                <a:spcPct val="250000"/>
              </a:lnSpc>
            </a:pPr>
            <a:r>
              <a:rPr lang="en-US" sz="1200" dirty="0">
                <a:latin typeface="Times New Roman" panose="02020603050405020304" pitchFamily="18" charset="0"/>
                <a:ea typeface="Times New Roman" panose="02020603050405020304" pitchFamily="18" charset="0"/>
              </a:rPr>
              <a:t>Alisha Larkin</a:t>
            </a:r>
          </a:p>
          <a:p>
            <a:pPr algn="ctr">
              <a:lnSpc>
                <a:spcPct val="250000"/>
              </a:lnSpc>
            </a:pPr>
            <a:r>
              <a:rPr lang="en-US" sz="1200" dirty="0">
                <a:effectLst/>
                <a:latin typeface="Times New Roman" panose="02020603050405020304" pitchFamily="18" charset="0"/>
                <a:ea typeface="Times New Roman" panose="02020603050405020304" pitchFamily="18" charset="0"/>
              </a:rPr>
              <a:t>July 2023</a:t>
            </a:r>
          </a:p>
          <a:p>
            <a:pPr algn="just">
              <a:buNone/>
            </a:pPr>
            <a:endParaRPr lang="en-US" sz="1200" dirty="0">
              <a:solidFill>
                <a:schemeClr val="tx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3902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4C5787-0707-D86B-6207-008B9C28C8D3}"/>
              </a:ext>
            </a:extLst>
          </p:cNvPr>
          <p:cNvSpPr txBox="1"/>
          <p:nvPr/>
        </p:nvSpPr>
        <p:spPr>
          <a:xfrm>
            <a:off x="1096468" y="474537"/>
            <a:ext cx="6951064" cy="5170262"/>
          </a:xfrm>
          <a:prstGeom prst="rect">
            <a:avLst/>
          </a:prstGeom>
          <a:noFill/>
        </p:spPr>
        <p:txBody>
          <a:bodyPr wrap="square" rtlCol="0">
            <a:spAutoFit/>
          </a:bodyPr>
          <a:lstStyle/>
          <a:p>
            <a:pPr algn="ctr">
              <a:buNone/>
            </a:pPr>
            <a:r>
              <a:rPr lang="en-US" sz="2400" b="1" dirty="0">
                <a:latin typeface="Times New Roman" panose="02020603050405020304" pitchFamily="18" charset="0"/>
                <a:cs typeface="Times New Roman" panose="02020603050405020304" pitchFamily="18" charset="0"/>
              </a:rPr>
              <a:t>Conclusion</a:t>
            </a:r>
          </a:p>
          <a:p>
            <a:pPr algn="just">
              <a:buNone/>
            </a:pPr>
            <a:endParaRPr lang="en-US" sz="1200" b="1" dirty="0">
              <a:solidFill>
                <a:schemeClr val="tx1">
                  <a:lumMod val="75000"/>
                </a:schemeClr>
              </a:solidFill>
              <a:latin typeface="Times New Roman" panose="02020603050405020304" pitchFamily="18" charset="0"/>
              <a:cs typeface="Times New Roman" panose="02020603050405020304" pitchFamily="18" charset="0"/>
            </a:endParaRPr>
          </a:p>
          <a:p>
            <a:pPr algn="just">
              <a:buNone/>
            </a:pPr>
            <a:endParaRPr lang="en-US" sz="1200" b="1" dirty="0">
              <a:solidFill>
                <a:schemeClr val="tx1">
                  <a:lumMod val="75000"/>
                </a:schemeClr>
              </a:solidFill>
              <a:latin typeface="Times New Roman" panose="02020603050405020304" pitchFamily="18" charset="0"/>
              <a:cs typeface="Times New Roman" panose="02020603050405020304" pitchFamily="18" charset="0"/>
            </a:endParaRPr>
          </a:p>
          <a:p>
            <a:pPr>
              <a:lnSpc>
                <a:spcPct val="250000"/>
              </a:lnSpc>
              <a:buNone/>
            </a:pPr>
            <a:endParaRPr lang="en-US" sz="1200" b="1" dirty="0">
              <a:latin typeface="Times New Roman" panose="02020603050405020304" pitchFamily="18" charset="0"/>
              <a:cs typeface="Times New Roman" panose="02020603050405020304" pitchFamily="18" charset="0"/>
            </a:endParaRPr>
          </a:p>
          <a:p>
            <a:pPr marL="36830" marR="0" algn="ctr">
              <a:lnSpc>
                <a:spcPct val="250000"/>
              </a:lnSpc>
              <a:spcBef>
                <a:spcPts val="0"/>
              </a:spcBef>
              <a:spcAft>
                <a:spcPts val="0"/>
              </a:spcAft>
            </a:pPr>
            <a:r>
              <a:rPr lang="en-US" sz="1200" b="1" dirty="0">
                <a:effectLst/>
                <a:latin typeface="Times New Roman" panose="02020603050405020304" pitchFamily="18" charset="0"/>
                <a:ea typeface="Times New Roman" panose="02020603050405020304" pitchFamily="18" charset="0"/>
              </a:rPr>
              <a:t>Fundamentals of Information System Security (SEC285), </a:t>
            </a:r>
            <a:r>
              <a:rPr lang="en-US" sz="1200" dirty="0">
                <a:effectLst/>
                <a:latin typeface="Times New Roman" panose="02020603050405020304" pitchFamily="18" charset="0"/>
                <a:ea typeface="Times New Roman" panose="02020603050405020304" pitchFamily="18" charset="0"/>
              </a:rPr>
              <a:t>was incredible. What I mastered most in SEC285 was gaining insight on how to effectively establish team goals by using feedback while demonstrating confidence, responsibility, and competency in information system security.</a:t>
            </a:r>
          </a:p>
          <a:p>
            <a:pPr marL="0" marR="0" algn="ctr">
              <a:lnSpc>
                <a:spcPct val="250000"/>
              </a:lnSpc>
              <a:spcBef>
                <a:spcPts val="0"/>
              </a:spcBef>
              <a:spcAft>
                <a:spcPts val="0"/>
              </a:spcAft>
            </a:pPr>
            <a:r>
              <a:rPr lang="en-US" sz="1200" kern="1200" dirty="0">
                <a:effectLst/>
                <a:latin typeface="Times New Roman" panose="02020603050405020304" pitchFamily="18" charset="0"/>
                <a:ea typeface="Times New Roman" panose="02020603050405020304" pitchFamily="18" charset="0"/>
              </a:rPr>
              <a:t>Professor Christina Bailey is a phenomenal expert in cyber security engineering. </a:t>
            </a:r>
            <a:endParaRPr lang="en-US" sz="1200" dirty="0">
              <a:effectLst/>
              <a:latin typeface="Times New Roman" panose="02020603050405020304" pitchFamily="18" charset="0"/>
              <a:ea typeface="Times New Roman" panose="02020603050405020304" pitchFamily="18" charset="0"/>
            </a:endParaRPr>
          </a:p>
          <a:p>
            <a:pPr marL="0" marR="0" algn="ctr">
              <a:lnSpc>
                <a:spcPct val="250000"/>
              </a:lnSpc>
              <a:spcBef>
                <a:spcPts val="0"/>
              </a:spcBef>
              <a:spcAft>
                <a:spcPts val="0"/>
              </a:spcAft>
            </a:pPr>
            <a:r>
              <a:rPr lang="en-US" sz="1200" kern="1200" dirty="0">
                <a:effectLst/>
                <a:latin typeface="Times New Roman" panose="02020603050405020304" pitchFamily="18" charset="0"/>
                <a:ea typeface="Times New Roman" panose="02020603050405020304" pitchFamily="18" charset="0"/>
              </a:rPr>
              <a:t>Thank you for sharing your intelligence with SEC285.</a:t>
            </a:r>
            <a:endParaRPr lang="en-US" sz="1200" dirty="0">
              <a:effectLst/>
              <a:latin typeface="Times New Roman" panose="02020603050405020304" pitchFamily="18" charset="0"/>
              <a:ea typeface="Times New Roman" panose="02020603050405020304" pitchFamily="18" charset="0"/>
            </a:endParaRPr>
          </a:p>
          <a:p>
            <a:pPr marL="0" marR="0" algn="ctr">
              <a:lnSpc>
                <a:spcPct val="250000"/>
              </a:lnSpc>
              <a:spcBef>
                <a:spcPts val="0"/>
              </a:spcBef>
              <a:spcAft>
                <a:spcPts val="0"/>
              </a:spcAft>
            </a:pPr>
            <a:r>
              <a:rPr lang="en-US" sz="1200" kern="1200" dirty="0">
                <a:effectLst/>
                <a:latin typeface="Times New Roman" panose="02020603050405020304" pitchFamily="18" charset="0"/>
                <a:ea typeface="Times New Roman" panose="02020603050405020304" pitchFamily="18" charset="0"/>
              </a:rPr>
              <a:t>It was an honor to be your student!</a:t>
            </a:r>
            <a:endParaRPr lang="en-US" sz="1200" dirty="0">
              <a:effectLst/>
              <a:latin typeface="Times New Roman" panose="02020603050405020304" pitchFamily="18" charset="0"/>
              <a:ea typeface="Times New Roman" panose="02020603050405020304" pitchFamily="18" charset="0"/>
            </a:endParaRPr>
          </a:p>
          <a:p>
            <a:pPr marL="0" marR="0" algn="ctr">
              <a:lnSpc>
                <a:spcPct val="250000"/>
              </a:lnSpc>
              <a:spcBef>
                <a:spcPts val="0"/>
              </a:spcBef>
              <a:spcAft>
                <a:spcPts val="0"/>
              </a:spcAft>
            </a:pPr>
            <a:r>
              <a:rPr lang="en-US" sz="1200" b="1" kern="1200"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0" algn="ctr">
              <a:lnSpc>
                <a:spcPct val="250000"/>
              </a:lnSpc>
              <a:spcBef>
                <a:spcPts val="0"/>
              </a:spcBef>
              <a:spcAft>
                <a:spcPts val="0"/>
              </a:spcAft>
            </a:pPr>
            <a:r>
              <a:rPr lang="en-US" sz="1200" kern="1200" dirty="0">
                <a:effectLst/>
                <a:latin typeface="Times New Roman" panose="02020603050405020304" pitchFamily="18" charset="0"/>
                <a:ea typeface="Times New Roman" panose="02020603050405020304" pitchFamily="18" charset="0"/>
              </a:rPr>
              <a:t>Alisha T. Larkin</a:t>
            </a: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1200"/>
              </a:spcAft>
            </a:pPr>
            <a:endParaRPr lang="en-US" sz="1200" dirty="0">
              <a:solidFill>
                <a:schemeClr val="tx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513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4C5787-0707-D86B-6207-008B9C28C8D3}"/>
              </a:ext>
            </a:extLst>
          </p:cNvPr>
          <p:cNvSpPr txBox="1"/>
          <p:nvPr/>
        </p:nvSpPr>
        <p:spPr>
          <a:xfrm>
            <a:off x="1096468" y="474537"/>
            <a:ext cx="6951064" cy="3385157"/>
          </a:xfrm>
          <a:prstGeom prst="rect">
            <a:avLst/>
          </a:prstGeom>
          <a:noFill/>
        </p:spPr>
        <p:txBody>
          <a:bodyPr wrap="square" rtlCol="0">
            <a:spAutoFit/>
          </a:bodyPr>
          <a:lstStyle/>
          <a:p>
            <a:pPr algn="ctr">
              <a:buNone/>
            </a:pPr>
            <a:r>
              <a:rPr lang="en-US" sz="2400" b="1" dirty="0">
                <a:latin typeface="Times New Roman" panose="02020603050405020304" pitchFamily="18" charset="0"/>
                <a:cs typeface="Times New Roman" panose="02020603050405020304" pitchFamily="18" charset="0"/>
              </a:rPr>
              <a:t>Reference</a:t>
            </a:r>
          </a:p>
          <a:p>
            <a:pPr algn="ctr">
              <a:buNone/>
            </a:pPr>
            <a:endParaRPr lang="en-US" sz="2400" b="1" dirty="0">
              <a:latin typeface="Times New Roman" panose="02020603050405020304" pitchFamily="18" charset="0"/>
              <a:cs typeface="Times New Roman" panose="02020603050405020304" pitchFamily="18" charset="0"/>
            </a:endParaRPr>
          </a:p>
          <a:p>
            <a:pPr algn="ctr">
              <a:buNone/>
            </a:pPr>
            <a:endParaRPr lang="en-US" sz="2400" b="1" dirty="0">
              <a:latin typeface="Times New Roman" panose="02020603050405020304" pitchFamily="18" charset="0"/>
              <a:cs typeface="Times New Roman" panose="02020603050405020304" pitchFamily="18" charset="0"/>
            </a:endParaRPr>
          </a:p>
          <a:p>
            <a:pPr>
              <a:spcBef>
                <a:spcPts val="0"/>
              </a:spcBef>
            </a:pPr>
            <a:endParaRPr lang="en-US" sz="1000" dirty="0"/>
          </a:p>
          <a:p>
            <a:pPr indent="-457200" rtl="0">
              <a:spcBef>
                <a:spcPts val="0"/>
              </a:spcBef>
              <a:spcAft>
                <a:spcPts val="0"/>
              </a:spcAft>
            </a:pPr>
            <a:r>
              <a:rPr lang="en-US" sz="1000" b="0" i="1" u="none" strike="noStrike" dirty="0">
                <a:effectLst/>
                <a:latin typeface="Times New Roman" panose="02020603050405020304" pitchFamily="18" charset="0"/>
                <a:cs typeface="Times New Roman" panose="02020603050405020304" pitchFamily="18" charset="0"/>
              </a:rPr>
              <a:t>✍️</a:t>
            </a:r>
            <a:r>
              <a:rPr lang="en-US" sz="1000" b="0" i="0" u="none" strike="noStrike" dirty="0">
                <a:effectLst/>
                <a:latin typeface="Times New Roman" panose="02020603050405020304" pitchFamily="18" charset="0"/>
                <a:cs typeface="Times New Roman" panose="02020603050405020304" pitchFamily="18" charset="0"/>
              </a:rPr>
              <a:t>. (2022, August 30). YouTube. Retrieved July 23, 2023, from </a:t>
            </a:r>
            <a:r>
              <a:rPr lang="en-US" sz="1000" b="0" i="0" u="sng" strike="noStrike" dirty="0">
                <a:solidFill>
                  <a:srgbClr val="1155CC"/>
                </a:solidFill>
                <a:effectLst/>
                <a:latin typeface="Times New Roman" panose="02020603050405020304" pitchFamily="18" charset="0"/>
                <a:cs typeface="Times New Roman" panose="02020603050405020304" pitchFamily="18" charset="0"/>
                <a:hlinkClick r:id="rId2"/>
              </a:rPr>
              <a:t>https://lms.devry.edu/lms/video/player.html?video=1_6f9wf7h3</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 </a:t>
            </a:r>
          </a:p>
          <a:p>
            <a:pPr>
              <a:buNone/>
            </a:pPr>
            <a:endParaRPr lang="en-US" sz="1000" b="1" dirty="0">
              <a:solidFill>
                <a:schemeClr val="tx1">
                  <a:lumMod val="75000"/>
                </a:schemeClr>
              </a:solidFill>
              <a:latin typeface="Times New Roman" panose="02020603050405020304" pitchFamily="18" charset="0"/>
              <a:cs typeface="Times New Roman" panose="02020603050405020304" pitchFamily="18" charset="0"/>
            </a:endParaRPr>
          </a:p>
          <a:p>
            <a:pPr>
              <a:buNone/>
            </a:pPr>
            <a:endParaRPr lang="en-US" sz="1000" b="1" dirty="0">
              <a:solidFill>
                <a:schemeClr val="tx1">
                  <a:lumMod val="75000"/>
                </a:schemeClr>
              </a:solidFill>
              <a:latin typeface="Times New Roman" panose="02020603050405020304" pitchFamily="18" charset="0"/>
              <a:cs typeface="Times New Roman" panose="02020603050405020304" pitchFamily="18" charset="0"/>
            </a:endParaRPr>
          </a:p>
          <a:p>
            <a:pPr marL="0" indent="0">
              <a:buNone/>
            </a:pPr>
            <a:r>
              <a:rPr lang="en-US" sz="1000" i="1" u="none" strike="noStrike" dirty="0">
                <a:effectLst/>
                <a:latin typeface="Times New Roman" panose="02020603050405020304" pitchFamily="18" charset="0"/>
                <a:cs typeface="Times New Roman" panose="02020603050405020304" pitchFamily="18" charset="0"/>
              </a:rPr>
              <a:t>Ciampa, M. D. (2017). CompTIA security+ guide to network security fundamentals (6th ed.). CENGAGE Learning Custom Publishing.</a:t>
            </a:r>
            <a:endParaRPr lang="en-US" sz="1000" i="1" dirty="0">
              <a:latin typeface="Times New Roman" panose="02020603050405020304" pitchFamily="18" charset="0"/>
              <a:cs typeface="Times New Roman" panose="02020603050405020304" pitchFamily="18" charset="0"/>
            </a:endParaRPr>
          </a:p>
          <a:p>
            <a:pPr marL="0" indent="0">
              <a:buNone/>
            </a:pPr>
            <a:endParaRPr lang="en-US" sz="1000" i="1" dirty="0">
              <a:solidFill>
                <a:srgbClr val="0070C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indent="0">
              <a:buNone/>
            </a:pPr>
            <a:r>
              <a:rPr lang="en-US" sz="1000" i="1" dirty="0">
                <a:solidFill>
                  <a:srgbClr val="0070C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https://lms.devry.edu/lms/video/player.html?video=1_yoz47won</a:t>
            </a:r>
            <a:r>
              <a:rPr lang="en-US" sz="1000" i="1" dirty="0">
                <a:solidFill>
                  <a:srgbClr val="0070C0"/>
                </a:solidFill>
                <a:latin typeface="Times New Roman" panose="02020603050405020304" pitchFamily="18" charset="0"/>
                <a:cs typeface="Times New Roman" panose="02020603050405020304" pitchFamily="18" charset="0"/>
              </a:rPr>
              <a:t>  </a:t>
            </a:r>
          </a:p>
          <a:p>
            <a:pPr marL="0" indent="0">
              <a:buNone/>
            </a:pPr>
            <a:endParaRPr lang="en-US" sz="1000" i="1" dirty="0">
              <a:latin typeface="Times New Roman" panose="02020603050405020304" pitchFamily="18" charset="0"/>
              <a:cs typeface="Times New Roman" panose="02020603050405020304" pitchFamily="18" charset="0"/>
            </a:endParaRPr>
          </a:p>
          <a:p>
            <a:pPr marL="0" indent="0">
              <a:buNone/>
            </a:pPr>
            <a:r>
              <a:rPr lang="en-US" sz="1000" i="1" dirty="0">
                <a:effectLst/>
                <a:latin typeface="Times New Roman" panose="02020603050405020304" pitchFamily="18" charset="0"/>
                <a:cs typeface="Times New Roman" panose="02020603050405020304" pitchFamily="18" charset="0"/>
              </a:rPr>
              <a:t>Patil, S. R., &amp; Zende, S. (2020). HIPAA compliance for healthcare workloads on IBM spectrum scale. IBM Redbooks.</a:t>
            </a:r>
          </a:p>
          <a:p>
            <a:pPr>
              <a:lnSpc>
                <a:spcPct val="250000"/>
              </a:lnSpc>
              <a:buNone/>
            </a:pPr>
            <a:endParaRPr lang="en-US" sz="1200" b="1"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1200"/>
              </a:spcAft>
            </a:pPr>
            <a:endParaRPr lang="en-US" sz="1200" dirty="0">
              <a:solidFill>
                <a:schemeClr val="tx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3505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8D2259-3266-A87E-2F5C-D8983786C1D7}"/>
              </a:ext>
            </a:extLst>
          </p:cNvPr>
          <p:cNvSpPr txBox="1"/>
          <p:nvPr/>
        </p:nvSpPr>
        <p:spPr>
          <a:xfrm>
            <a:off x="3810000" y="6248400"/>
            <a:ext cx="5181600" cy="246221"/>
          </a:xfrm>
          <a:prstGeom prst="rect">
            <a:avLst/>
          </a:prstGeom>
          <a:noFill/>
        </p:spPr>
        <p:txBody>
          <a:bodyPr wrap="square" rtlCol="0">
            <a:spAutoFit/>
          </a:bodyPr>
          <a:lstStyle/>
          <a:p>
            <a:r>
              <a:rPr lang="en-US" sz="1000" b="1" dirty="0">
                <a:latin typeface="Times New Roman" panose="02020603050405020304" pitchFamily="18" charset="0"/>
                <a:cs typeface="Times New Roman" panose="02020603050405020304" pitchFamily="18" charset="0"/>
              </a:rPr>
              <a:t>Alisha T. Larkin | </a:t>
            </a:r>
            <a:r>
              <a:rPr lang="en-US" sz="1000" b="1" kern="0" dirty="0">
                <a:effectLst/>
                <a:latin typeface="Times New Roman" panose="02020603050405020304" pitchFamily="18" charset="0"/>
                <a:ea typeface="Times New Roman" panose="02020603050405020304" pitchFamily="18" charset="0"/>
                <a:cs typeface="Times New Roman" panose="02020603050405020304" pitchFamily="18" charset="0"/>
              </a:rPr>
              <a:t>Fundamentals of Information System Security </a:t>
            </a:r>
            <a:r>
              <a:rPr lang="en-US" sz="1000" b="1" dirty="0">
                <a:latin typeface="Times New Roman" panose="02020603050405020304" pitchFamily="18" charset="0"/>
                <a:cs typeface="Times New Roman" panose="02020603050405020304" pitchFamily="18" charset="0"/>
              </a:rPr>
              <a:t>| SEC285 | July 2023</a:t>
            </a:r>
          </a:p>
        </p:txBody>
      </p:sp>
    </p:spTree>
    <p:extLst>
      <p:ext uri="{BB962C8B-B14F-4D97-AF65-F5344CB8AC3E}">
        <p14:creationId xmlns:p14="http://schemas.microsoft.com/office/powerpoint/2010/main" val="16861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4F7045-1B8B-4422-9330-0BC8BF606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D0B3BD-E968-4364-878A-47D3A6AE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10;&#10;Description automatically generated">
            <a:extLst>
              <a:ext uri="{FF2B5EF4-FFF2-40B4-BE49-F238E27FC236}">
                <a16:creationId xmlns:a16="http://schemas.microsoft.com/office/drawing/2014/main" id="{D1D84C37-7054-F4CF-0FDD-2AEDD5B62E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852678"/>
            <a:ext cx="8178799" cy="5152643"/>
          </a:xfrm>
          <a:prstGeom prst="rect">
            <a:avLst/>
          </a:prstGeom>
        </p:spPr>
      </p:pic>
      <p:sp>
        <p:nvSpPr>
          <p:cNvPr id="12" name="Rectangle 11">
            <a:extLst>
              <a:ext uri="{FF2B5EF4-FFF2-40B4-BE49-F238E27FC236}">
                <a16:creationId xmlns:a16="http://schemas.microsoft.com/office/drawing/2014/main" id="{C8E5BCBF-E5D0-444B-A584-4A5FF79F9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842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1192609"/>
            <a:ext cx="7962900" cy="4472782"/>
          </a:xfrm>
        </p:spPr>
        <p:txBody>
          <a:bodyPr/>
          <a:lstStyle/>
          <a:p>
            <a:pPr algn="ctr">
              <a:buNone/>
            </a:pPr>
            <a:endParaRPr lang="en-US" dirty="0"/>
          </a:p>
          <a:p>
            <a:pPr algn="ctr">
              <a:buNone/>
            </a:pPr>
            <a:r>
              <a:rPr lang="en-US" b="1" dirty="0">
                <a:solidFill>
                  <a:srgbClr val="00B0F0"/>
                </a:solidFill>
                <a:latin typeface="Times New Roman" panose="02020603050405020304" pitchFamily="18" charset="0"/>
                <a:cs typeface="Times New Roman" panose="02020603050405020304" pitchFamily="18" charset="0"/>
              </a:rPr>
              <a:t>Module 2</a:t>
            </a:r>
          </a:p>
          <a:p>
            <a:pPr algn="ctr">
              <a:buNone/>
            </a:pPr>
            <a:endParaRPr lang="en-US" b="1" dirty="0">
              <a:solidFill>
                <a:srgbClr val="00B0F0"/>
              </a:solidFill>
              <a:latin typeface="Times New Roman" panose="02020603050405020304" pitchFamily="18" charset="0"/>
              <a:cs typeface="Times New Roman" panose="02020603050405020304" pitchFamily="18" charset="0"/>
            </a:endParaRPr>
          </a:p>
          <a:p>
            <a:pPr algn="ctr">
              <a:buNone/>
            </a:pPr>
            <a:r>
              <a:rPr lang="en-US" b="1" dirty="0">
                <a:solidFill>
                  <a:srgbClr val="00B0F0"/>
                </a:solidFill>
                <a:latin typeface="Times New Roman" panose="02020603050405020304" pitchFamily="18" charset="0"/>
                <a:cs typeface="Times New Roman" panose="02020603050405020304" pitchFamily="18" charset="0"/>
              </a:rPr>
              <a:t>Asymmetric Key Encryption</a:t>
            </a:r>
            <a:endParaRPr lang="en-US" b="1" dirty="0">
              <a:solidFill>
                <a:srgbClr val="00B0F0"/>
              </a:solidFill>
            </a:endParaRPr>
          </a:p>
        </p:txBody>
      </p:sp>
    </p:spTree>
    <p:extLst>
      <p:ext uri="{BB962C8B-B14F-4D97-AF65-F5344CB8AC3E}">
        <p14:creationId xmlns:p14="http://schemas.microsoft.com/office/powerpoint/2010/main" val="3980089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6200" y="17777"/>
            <a:ext cx="2684927" cy="429142"/>
          </a:xfrm>
        </p:spPr>
        <p:txBody>
          <a:bodyPr>
            <a:noAutofit/>
          </a:bodyPr>
          <a:lstStyle/>
          <a:p>
            <a:r>
              <a:rPr lang="en-US" sz="2000" b="1" dirty="0">
                <a:solidFill>
                  <a:schemeClr val="tx1"/>
                </a:solidFill>
                <a:latin typeface="Times New Roman" panose="02020603050405020304" pitchFamily="18" charset="0"/>
                <a:cs typeface="Times New Roman" panose="02020603050405020304" pitchFamily="18" charset="0"/>
              </a:rPr>
              <a:t>File Encryption </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286000" y="70243"/>
            <a:ext cx="5410200" cy="429142"/>
          </a:xfrm>
        </p:spPr>
        <p:txBody>
          <a:bodyPr>
            <a:normAutofit/>
          </a:bodyPr>
          <a:lstStyle/>
          <a:p>
            <a:pPr algn="l"/>
            <a:r>
              <a:rPr lang="en-US" sz="1400" i="1" dirty="0">
                <a:latin typeface="Times New Roman" panose="02020603050405020304" pitchFamily="18" charset="0"/>
                <a:cs typeface="Times New Roman" panose="02020603050405020304" pitchFamily="18" charset="0"/>
              </a:rPr>
              <a:t>Content of the plaintext file, content of the encrypted file.</a:t>
            </a:r>
          </a:p>
        </p:txBody>
      </p:sp>
      <p:pic>
        <p:nvPicPr>
          <p:cNvPr id="13" name="Picture 12" descr="A computer screen shot of a computer screen&#10;&#10;Description automatically generated">
            <a:extLst>
              <a:ext uri="{FF2B5EF4-FFF2-40B4-BE49-F238E27FC236}">
                <a16:creationId xmlns:a16="http://schemas.microsoft.com/office/drawing/2014/main" id="{ADE197B1-256E-C1DF-1726-06FF3F2B2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49" y="579333"/>
            <a:ext cx="8609502" cy="5972030"/>
          </a:xfrm>
          <a:prstGeom prst="rect">
            <a:avLst/>
          </a:prstGeom>
        </p:spPr>
      </p:pic>
    </p:spTree>
    <p:extLst>
      <p:ext uri="{BB962C8B-B14F-4D97-AF65-F5344CB8AC3E}">
        <p14:creationId xmlns:p14="http://schemas.microsoft.com/office/powerpoint/2010/main" val="817421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4984" y="55988"/>
            <a:ext cx="2469841" cy="357227"/>
          </a:xfrm>
        </p:spPr>
        <p:txBody>
          <a:bodyPr>
            <a:noAutofit/>
          </a:bodyPr>
          <a:lstStyle/>
          <a:p>
            <a:r>
              <a:rPr lang="en-US" sz="2000" b="1" dirty="0">
                <a:solidFill>
                  <a:schemeClr val="tx1"/>
                </a:solidFill>
                <a:latin typeface="Times New Roman" panose="02020603050405020304" pitchFamily="18" charset="0"/>
                <a:cs typeface="Times New Roman" panose="02020603050405020304" pitchFamily="18" charset="0"/>
              </a:rPr>
              <a:t>File Decryption  </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209800" y="55988"/>
            <a:ext cx="5791201" cy="357227"/>
          </a:xfrm>
        </p:spPr>
        <p:txBody>
          <a:bodyPr>
            <a:noAutofit/>
          </a:bodyPr>
          <a:lstStyle/>
          <a:p>
            <a:pPr algn="l"/>
            <a:r>
              <a:rPr lang="en-US" sz="1400" i="1" dirty="0">
                <a:latin typeface="Times New Roman" panose="02020603050405020304" pitchFamily="18" charset="0"/>
                <a:cs typeface="Times New Roman" panose="02020603050405020304" pitchFamily="18" charset="0"/>
              </a:rPr>
              <a:t>The encrypted file being listed by itself. The decrypting process. Both the encrypted file and the original plaintext file being listed.</a:t>
            </a:r>
          </a:p>
        </p:txBody>
      </p:sp>
      <p:pic>
        <p:nvPicPr>
          <p:cNvPr id="11" name="Picture 10" descr="A screenshot of a computer&#10;&#10;Description automatically generated">
            <a:extLst>
              <a:ext uri="{FF2B5EF4-FFF2-40B4-BE49-F238E27FC236}">
                <a16:creationId xmlns:a16="http://schemas.microsoft.com/office/drawing/2014/main" id="{2A936BD3-6639-1BCD-AFA9-A7B43ECCD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94" y="685800"/>
            <a:ext cx="8581011" cy="5948094"/>
          </a:xfrm>
          <a:prstGeom prst="rect">
            <a:avLst/>
          </a:prstGeom>
        </p:spPr>
      </p:pic>
    </p:spTree>
    <p:extLst>
      <p:ext uri="{BB962C8B-B14F-4D97-AF65-F5344CB8AC3E}">
        <p14:creationId xmlns:p14="http://schemas.microsoft.com/office/powerpoint/2010/main" val="321400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550" y="1192609"/>
            <a:ext cx="7962900" cy="4472782"/>
          </a:xfrm>
        </p:spPr>
        <p:txBody>
          <a:bodyPr/>
          <a:lstStyle/>
          <a:p>
            <a:pPr algn="ctr">
              <a:buNone/>
            </a:pPr>
            <a:endParaRPr lang="en-US" dirty="0">
              <a:solidFill>
                <a:srgbClr val="FFC000"/>
              </a:solidFill>
            </a:endParaRPr>
          </a:p>
          <a:p>
            <a:pPr algn="ctr">
              <a:buNone/>
            </a:pPr>
            <a:r>
              <a:rPr lang="en-US" b="1" dirty="0">
                <a:solidFill>
                  <a:srgbClr val="FFC000"/>
                </a:solidFill>
                <a:latin typeface="Times New Roman" panose="02020603050405020304" pitchFamily="18" charset="0"/>
                <a:cs typeface="Times New Roman" panose="02020603050405020304" pitchFamily="18" charset="0"/>
              </a:rPr>
              <a:t>Module 3</a:t>
            </a:r>
          </a:p>
          <a:p>
            <a:pPr algn="ctr">
              <a:buNone/>
            </a:pPr>
            <a:endParaRPr lang="en-US" b="1" dirty="0">
              <a:solidFill>
                <a:srgbClr val="FFC000"/>
              </a:solidFill>
              <a:latin typeface="Times New Roman" panose="02020603050405020304" pitchFamily="18" charset="0"/>
              <a:cs typeface="Times New Roman" panose="02020603050405020304" pitchFamily="18" charset="0"/>
            </a:endParaRPr>
          </a:p>
          <a:p>
            <a:pPr algn="ctr">
              <a:buNone/>
            </a:pPr>
            <a:r>
              <a:rPr lang="en-US" b="1" dirty="0">
                <a:solidFill>
                  <a:srgbClr val="FFC000"/>
                </a:solidFill>
                <a:latin typeface="Times New Roman" panose="02020603050405020304" pitchFamily="18" charset="0"/>
                <a:cs typeface="Times New Roman" panose="02020603050405020304" pitchFamily="18" charset="0"/>
              </a:rPr>
              <a:t>Stateful Firewall</a:t>
            </a:r>
          </a:p>
        </p:txBody>
      </p:sp>
      <p:sp>
        <p:nvSpPr>
          <p:cNvPr id="2" name="Title 1">
            <a:extLst>
              <a:ext uri="{FF2B5EF4-FFF2-40B4-BE49-F238E27FC236}">
                <a16:creationId xmlns:a16="http://schemas.microsoft.com/office/drawing/2014/main" id="{9C5D2451-91BA-5BB4-3CE8-3829EC220402}"/>
              </a:ext>
            </a:extLst>
          </p:cNvPr>
          <p:cNvSpPr txBox="1">
            <a:spLocks/>
          </p:cNvSpPr>
          <p:nvPr/>
        </p:nvSpPr>
        <p:spPr>
          <a:xfrm>
            <a:off x="685800" y="1371600"/>
            <a:ext cx="7772400" cy="2365375"/>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39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0637" y="1295400"/>
            <a:ext cx="6562725" cy="3632795"/>
          </a:xfrm>
        </p:spPr>
        <p:txBody>
          <a:bodyPr>
            <a:normAutofit fontScale="70000" lnSpcReduction="20000"/>
          </a:bodyPr>
          <a:lstStyle/>
          <a:p>
            <a:pPr marL="36900" indent="0">
              <a:spcBef>
                <a:spcPts val="0"/>
              </a:spcBef>
              <a:buNone/>
            </a:pPr>
            <a:r>
              <a:rPr lang="en-US" sz="2600" b="1" dirty="0">
                <a:latin typeface="Times New Roman" panose="02020603050405020304" pitchFamily="18" charset="0"/>
                <a:cs typeface="Times New Roman" panose="02020603050405020304" pitchFamily="18" charset="0"/>
              </a:rPr>
              <a:t>Question</a:t>
            </a:r>
          </a:p>
          <a:p>
            <a:pPr marL="36900" indent="0">
              <a:spcBef>
                <a:spcPts val="0"/>
              </a:spcBef>
              <a:buNone/>
            </a:pPr>
            <a:endParaRPr lang="en-US" sz="1400" b="1" dirty="0">
              <a:latin typeface="Times New Roman" panose="02020603050405020304" pitchFamily="18" charset="0"/>
              <a:cs typeface="Times New Roman" panose="02020603050405020304" pitchFamily="18" charset="0"/>
            </a:endParaRPr>
          </a:p>
          <a:p>
            <a:pPr marL="36900" indent="0">
              <a:spcBef>
                <a:spcPts val="0"/>
              </a:spcBef>
              <a:buNone/>
            </a:pPr>
            <a:endParaRPr lang="en-US" sz="1400" b="1" dirty="0">
              <a:latin typeface="Times New Roman" panose="02020603050405020304" pitchFamily="18" charset="0"/>
              <a:cs typeface="Times New Roman" panose="02020603050405020304" pitchFamily="18" charset="0"/>
            </a:endParaRPr>
          </a:p>
          <a:p>
            <a:pPr marL="36900" indent="0">
              <a:spcBef>
                <a:spcPts val="0"/>
              </a:spcBef>
              <a:buNone/>
            </a:pPr>
            <a:r>
              <a:rPr lang="en-US" sz="1400" b="1" dirty="0">
                <a:latin typeface="Times New Roman" panose="02020603050405020304" pitchFamily="18" charset="0"/>
                <a:cs typeface="Times New Roman" panose="02020603050405020304" pitchFamily="18" charset="0"/>
              </a:rPr>
              <a:t>What effect does the sudo iptables --policy INPUT DROP command have on the access to computing resources?</a:t>
            </a:r>
          </a:p>
          <a:p>
            <a:pPr marL="36900" indent="0">
              <a:spcBef>
                <a:spcPts val="0"/>
              </a:spcBef>
              <a:buNone/>
            </a:pPr>
            <a:endParaRPr lang="en-US" sz="1400" dirty="0">
              <a:latin typeface="Times New Roman" panose="02020603050405020304" pitchFamily="18" charset="0"/>
              <a:cs typeface="Times New Roman" panose="02020603050405020304" pitchFamily="18" charset="0"/>
            </a:endParaRPr>
          </a:p>
          <a:p>
            <a:pPr marL="36900" indent="0">
              <a:spcBef>
                <a:spcPts val="0"/>
              </a:spcBef>
              <a:buNone/>
            </a:pPr>
            <a:r>
              <a:rPr lang="en-US" sz="1400" b="1" dirty="0">
                <a:latin typeface="Times New Roman" panose="02020603050405020304" pitchFamily="18" charset="0"/>
                <a:cs typeface="Times New Roman" panose="02020603050405020304" pitchFamily="18" charset="0"/>
              </a:rPr>
              <a:t>Answer:  </a:t>
            </a:r>
            <a:r>
              <a:rPr lang="en-US" sz="1400" dirty="0">
                <a:latin typeface="Times New Roman" panose="02020603050405020304" pitchFamily="18" charset="0"/>
                <a:cs typeface="Times New Roman" panose="02020603050405020304" pitchFamily="18" charset="0"/>
              </a:rPr>
              <a:t>manages incoming and outcoming traffic making access to the computing systems. </a:t>
            </a:r>
          </a:p>
          <a:p>
            <a:pPr marL="36900" indent="0">
              <a:spcBef>
                <a:spcPts val="0"/>
              </a:spcBef>
              <a:buNone/>
            </a:pPr>
            <a:endParaRPr lang="en-US" sz="2300" dirty="0">
              <a:latin typeface="Times New Roman" panose="02020603050405020304" pitchFamily="18" charset="0"/>
              <a:cs typeface="Times New Roman" panose="02020603050405020304" pitchFamily="18" charset="0"/>
            </a:endParaRPr>
          </a:p>
          <a:p>
            <a:pPr marL="0" indent="0">
              <a:spcBef>
                <a:spcPts val="0"/>
              </a:spcBef>
              <a:buNone/>
            </a:pPr>
            <a:endParaRPr lang="en-US" sz="2300" dirty="0">
              <a:latin typeface="Times New Roman" panose="02020603050405020304" pitchFamily="18" charset="0"/>
              <a:cs typeface="Times New Roman" panose="02020603050405020304" pitchFamily="18" charset="0"/>
            </a:endParaRPr>
          </a:p>
          <a:p>
            <a:pPr marL="0" indent="0">
              <a:spcBef>
                <a:spcPts val="0"/>
              </a:spcBef>
              <a:buNone/>
            </a:pPr>
            <a:endParaRPr lang="en-US" sz="2300" dirty="0">
              <a:latin typeface="Times New Roman" panose="02020603050405020304" pitchFamily="18" charset="0"/>
              <a:cs typeface="Times New Roman" panose="02020603050405020304" pitchFamily="18" charset="0"/>
            </a:endParaRPr>
          </a:p>
          <a:p>
            <a:pPr marL="0" indent="0">
              <a:spcBef>
                <a:spcPts val="0"/>
              </a:spcBef>
              <a:buNone/>
            </a:pPr>
            <a:endParaRPr lang="en-US" sz="2300" dirty="0">
              <a:latin typeface="Times New Roman" panose="02020603050405020304" pitchFamily="18" charset="0"/>
              <a:cs typeface="Times New Roman" panose="02020603050405020304" pitchFamily="18" charset="0"/>
            </a:endParaRPr>
          </a:p>
          <a:p>
            <a:pPr marL="0" indent="0">
              <a:spcBef>
                <a:spcPts val="0"/>
              </a:spcBef>
              <a:buNone/>
            </a:pPr>
            <a:endParaRPr lang="en-US" sz="2300" dirty="0">
              <a:latin typeface="Times New Roman" panose="02020603050405020304" pitchFamily="18" charset="0"/>
              <a:cs typeface="Times New Roman" panose="02020603050405020304" pitchFamily="18" charset="0"/>
            </a:endParaRPr>
          </a:p>
          <a:p>
            <a:pPr marL="36900" indent="0">
              <a:spcBef>
                <a:spcPts val="0"/>
              </a:spcBef>
              <a:buNone/>
            </a:pPr>
            <a:endParaRPr lang="en-US" sz="1200" b="1" i="1" dirty="0">
              <a:latin typeface="Times New Roman" panose="02020603050405020304" pitchFamily="18" charset="0"/>
              <a:cs typeface="Times New Roman" panose="02020603050405020304" pitchFamily="18" charset="0"/>
            </a:endParaRPr>
          </a:p>
          <a:p>
            <a:pPr marL="36900" indent="0">
              <a:spcBef>
                <a:spcPts val="0"/>
              </a:spcBef>
              <a:buNone/>
            </a:pPr>
            <a:r>
              <a:rPr lang="en-US" sz="1200" b="1" dirty="0">
                <a:latin typeface="Times New Roman" panose="02020603050405020304" pitchFamily="18" charset="0"/>
                <a:cs typeface="Times New Roman" panose="02020603050405020304" pitchFamily="18" charset="0"/>
              </a:rPr>
              <a:t>References</a:t>
            </a:r>
          </a:p>
          <a:p>
            <a:pPr marL="36900" indent="0">
              <a:spcBef>
                <a:spcPts val="0"/>
              </a:spcBef>
              <a:buNone/>
            </a:pPr>
            <a:endParaRPr lang="en-US" sz="1200" dirty="0">
              <a:solidFill>
                <a:schemeClr val="tx1">
                  <a:lumMod val="95000"/>
                </a:schemeClr>
              </a:solidFill>
              <a:latin typeface="Times New Roman" panose="02020603050405020304" pitchFamily="18" charset="0"/>
              <a:cs typeface="Times New Roman" panose="02020603050405020304" pitchFamily="18" charset="0"/>
            </a:endParaRPr>
          </a:p>
          <a:p>
            <a:pPr marL="0" indent="0" rtl="0">
              <a:spcBef>
                <a:spcPts val="0"/>
              </a:spcBef>
              <a:spcAft>
                <a:spcPts val="0"/>
              </a:spcAft>
              <a:buNone/>
            </a:pPr>
            <a:r>
              <a:rPr lang="en-US" sz="1200" b="0" u="none" strike="noStrike" dirty="0">
                <a:solidFill>
                  <a:schemeClr val="tx1">
                    <a:lumMod val="95000"/>
                  </a:schemeClr>
                </a:solidFill>
                <a:effectLst/>
                <a:latin typeface="Times New Roman" panose="02020603050405020304" pitchFamily="18" charset="0"/>
                <a:cs typeface="Times New Roman" panose="02020603050405020304" pitchFamily="18" charset="0"/>
              </a:rPr>
              <a:t>✍️. (2022, August 30). YouTube. Retrieved July 23, 2023, from </a:t>
            </a:r>
            <a:r>
              <a:rPr lang="en-US" sz="1200" b="0" u="sng" strike="noStrike" dirty="0">
                <a:solidFill>
                  <a:srgbClr val="0070C0"/>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ttps://lms.devry.edu/lms/video/player.html?video=1_6f9wf7h3</a:t>
            </a:r>
            <a:r>
              <a:rPr lang="en-US" sz="1200" b="0" u="none" strike="noStrike" dirty="0">
                <a:solidFill>
                  <a:srgbClr val="0070C0"/>
                </a:solidFill>
                <a:effectLst/>
                <a:latin typeface="Times New Roman" panose="02020603050405020304" pitchFamily="18" charset="0"/>
                <a:cs typeface="Times New Roman" panose="02020603050405020304" pitchFamily="18" charset="0"/>
              </a:rPr>
              <a:t>  </a:t>
            </a:r>
          </a:p>
          <a:p>
            <a:pPr algn="ctr">
              <a:buNone/>
            </a:pPr>
            <a:endParaRPr lang="en-US" dirty="0"/>
          </a:p>
        </p:txBody>
      </p:sp>
      <p:sp>
        <p:nvSpPr>
          <p:cNvPr id="2" name="Title 1">
            <a:extLst>
              <a:ext uri="{FF2B5EF4-FFF2-40B4-BE49-F238E27FC236}">
                <a16:creationId xmlns:a16="http://schemas.microsoft.com/office/drawing/2014/main" id="{9C5D2451-91BA-5BB4-3CE8-3829EC220402}"/>
              </a:ext>
            </a:extLst>
          </p:cNvPr>
          <p:cNvSpPr txBox="1">
            <a:spLocks/>
          </p:cNvSpPr>
          <p:nvPr/>
        </p:nvSpPr>
        <p:spPr>
          <a:xfrm>
            <a:off x="685800" y="1371600"/>
            <a:ext cx="7772400" cy="2365375"/>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19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2451-91BA-5BB4-3CE8-3829EC220402}"/>
              </a:ext>
            </a:extLst>
          </p:cNvPr>
          <p:cNvSpPr txBox="1">
            <a:spLocks/>
          </p:cNvSpPr>
          <p:nvPr/>
        </p:nvSpPr>
        <p:spPr>
          <a:xfrm>
            <a:off x="685800" y="1371600"/>
            <a:ext cx="7772400" cy="2365375"/>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latin typeface="Times New Roman" panose="02020603050405020304" pitchFamily="18" charset="0"/>
              <a:cs typeface="Times New Roman" panose="02020603050405020304" pitchFamily="18" charset="0"/>
            </a:endParaRPr>
          </a:p>
        </p:txBody>
      </p:sp>
      <p:pic>
        <p:nvPicPr>
          <p:cNvPr id="7" name="Picture 6" descr="A screenshot of a computer&#10;&#10;Description automatically generated">
            <a:extLst>
              <a:ext uri="{FF2B5EF4-FFF2-40B4-BE49-F238E27FC236}">
                <a16:creationId xmlns:a16="http://schemas.microsoft.com/office/drawing/2014/main" id="{EB8C6A31-46EF-536F-D9FB-C5BBB0E4B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238125"/>
            <a:ext cx="8509000" cy="6381750"/>
          </a:xfrm>
          <a:prstGeom prst="rect">
            <a:avLst/>
          </a:prstGeom>
        </p:spPr>
      </p:pic>
    </p:spTree>
    <p:extLst>
      <p:ext uri="{BB962C8B-B14F-4D97-AF65-F5344CB8AC3E}">
        <p14:creationId xmlns:p14="http://schemas.microsoft.com/office/powerpoint/2010/main" val="15214440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Comments xmlns="b8820432-3450-4e09-b17f-565094e588be"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0F883F57245246A7747A9329048B46" ma:contentTypeVersion="17" ma:contentTypeDescription="Create a new document." ma:contentTypeScope="" ma:versionID="6c3c293f3e8abce8be2ba9b97401e344">
  <xsd:schema xmlns:xsd="http://www.w3.org/2001/XMLSchema" xmlns:xs="http://www.w3.org/2001/XMLSchema" xmlns:p="http://schemas.microsoft.com/office/2006/metadata/properties" xmlns:ns1="http://schemas.microsoft.com/sharepoint/v3" xmlns:ns2="b8820432-3450-4e09-b17f-565094e588be" xmlns:ns3="b7b956fb-0613-46b7-a92d-14c47de7bd00" targetNamespace="http://schemas.microsoft.com/office/2006/metadata/properties" ma:root="true" ma:fieldsID="3ddc009a799b631f0260fbec5139ad7a" ns1:_="" ns2:_="" ns3:_="">
    <xsd:import namespace="http://schemas.microsoft.com/sharepoint/v3"/>
    <xsd:import namespace="b8820432-3450-4e09-b17f-565094e588be"/>
    <xsd:import namespace="b7b956fb-0613-46b7-a92d-14c47de7bd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Comments" minOccurs="0"/>
                <xsd:element ref="ns1:_ip_UnifiedCompliancePolicyProperties" minOccurs="0"/>
                <xsd:element ref="ns1:_ip_UnifiedCompliancePolicyUIAc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820432-3450-4e09-b17f-565094e58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Comments" ma:index="18" nillable="true" ma:displayName="Comments" ma:internalName="Comments">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b956fb-0613-46b7-a92d-14c47de7bd00"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5E647C-F172-4223-BB60-896725595614}">
  <ds:schemaRefs>
    <ds:schemaRef ds:uri="http://schemas.microsoft.com/sharepoint/v3/contenttype/forms"/>
  </ds:schemaRefs>
</ds:datastoreItem>
</file>

<file path=customXml/itemProps2.xml><?xml version="1.0" encoding="utf-8"?>
<ds:datastoreItem xmlns:ds="http://schemas.openxmlformats.org/officeDocument/2006/customXml" ds:itemID="{A6B90DE2-8731-4B13-A4D6-6D060EA2EB5C}">
  <ds:schemaRef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http://schemas.microsoft.com/office/2006/documentManagement/types"/>
    <ds:schemaRef ds:uri="b8820432-3450-4e09-b17f-565094e588be"/>
    <ds:schemaRef ds:uri="http://purl.org/dc/dcmitype/"/>
    <ds:schemaRef ds:uri="http://www.w3.org/XML/1998/namespace"/>
    <ds:schemaRef ds:uri="b7b956fb-0613-46b7-a92d-14c47de7bd00"/>
    <ds:schemaRef ds:uri="http://schemas.microsoft.com/sharepoint/v3"/>
    <ds:schemaRef ds:uri="http://purl.org/dc/terms/"/>
  </ds:schemaRefs>
</ds:datastoreItem>
</file>

<file path=customXml/itemProps3.xml><?xml version="1.0" encoding="utf-8"?>
<ds:datastoreItem xmlns:ds="http://schemas.openxmlformats.org/officeDocument/2006/customXml" ds:itemID="{751A2272-3BFA-4322-BB25-E51A5D44E6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820432-3450-4e09-b17f-565094e588be"/>
    <ds:schemaRef ds:uri="b7b956fb-0613-46b7-a92d-14c47de7bd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Slate</Template>
  <TotalTime>1484</TotalTime>
  <Words>1146</Words>
  <Application>Microsoft Office PowerPoint</Application>
  <PresentationFormat>On-screen Show (4:3)</PresentationFormat>
  <Paragraphs>130</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Calisto MT</vt:lpstr>
      <vt:lpstr>Times New Roman</vt:lpstr>
      <vt:lpstr>Wingdings 2</vt:lpstr>
      <vt:lpstr>Slate</vt:lpstr>
      <vt:lpstr>SEC285 DeVry University    Fundamentals of Information System Security      </vt:lpstr>
      <vt:lpstr>PowerPoint Presentation</vt:lpstr>
      <vt:lpstr>PowerPoint Presentation</vt:lpstr>
      <vt:lpstr>PowerPoint Presentation</vt:lpstr>
      <vt:lpstr>File Encryption |</vt:lpstr>
      <vt:lpstr>File Decryption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NETW190 Module 1 Visio Network Diagram</dc:title>
  <dc:creator>HP</dc:creator>
  <cp:lastModifiedBy>Alisha Larkin</cp:lastModifiedBy>
  <cp:revision>150</cp:revision>
  <dcterms:created xsi:type="dcterms:W3CDTF">2019-04-16T16:54:41Z</dcterms:created>
  <dcterms:modified xsi:type="dcterms:W3CDTF">2023-08-26T21:25:42Z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0x0101006B0F883F57245246A7747A9329048B46</vt:lpwstr>
  </property>
</Properties>
</file>